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87" r:id="rId2"/>
    <p:sldId id="288" r:id="rId3"/>
    <p:sldId id="28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5" r:id="rId31"/>
    <p:sldId id="284" r:id="rId32"/>
    <p:sldId id="283"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721701F-0D19-4885-A6F1-E0138A9AF54A}"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66C77595-6A3B-4D29-89BD-99DD2E80A1F0}" type="datetime1">
              <a:rPr lang="en-US" smtClean="0"/>
              <a:pPr>
                <a:defRPr/>
              </a:pPr>
              <a:t>3/28/2023</a:t>
            </a:fld>
            <a:endParaRPr lang="en-IN"/>
          </a:p>
        </p:txBody>
      </p:sp>
      <p:sp>
        <p:nvSpPr>
          <p:cNvPr id="6" name="Rectangle 5"/>
          <p:cNvSpPr>
            <a:spLocks noGrp="1" noChangeArrowheads="1"/>
          </p:cNvSpPr>
          <p:nvPr>
            <p:ph type="ftr" sz="quarter" idx="11"/>
          </p:nvPr>
        </p:nvSpPr>
        <p:spPr>
          <a:ln/>
        </p:spPr>
        <p:txBody>
          <a:bodyPr/>
          <a:lstStyle>
            <a:lvl1pPr>
              <a:defRPr/>
            </a:lvl1pPr>
          </a:lstStyle>
          <a:p>
            <a:pPr>
              <a:defRPr/>
            </a:pPr>
            <a:endParaRPr lang="en-IN"/>
          </a:p>
        </p:txBody>
      </p:sp>
      <p:sp>
        <p:nvSpPr>
          <p:cNvPr id="7" name="Rectangle 6"/>
          <p:cNvSpPr>
            <a:spLocks noGrp="1" noChangeArrowheads="1"/>
          </p:cNvSpPr>
          <p:nvPr>
            <p:ph type="sldNum" sz="quarter" idx="12"/>
          </p:nvPr>
        </p:nvSpPr>
        <p:spPr>
          <a:ln/>
        </p:spPr>
        <p:txBody>
          <a:bodyPr/>
          <a:lstStyle>
            <a:lvl1pPr>
              <a:defRPr/>
            </a:lvl1pPr>
          </a:lstStyle>
          <a:p>
            <a:pPr>
              <a:defRPr/>
            </a:pPr>
            <a:fld id="{F2BFFE64-56F8-4ED7-9C73-643F942AC781}" type="slidenum">
              <a:rPr lang="en-IN"/>
              <a:pPr>
                <a:defRPr/>
              </a:pPr>
              <a:t>‹#›</a:t>
            </a:fld>
            <a:endParaRPr lang="en-IN"/>
          </a:p>
        </p:txBody>
      </p:sp>
    </p:spTree>
    <p:extLst>
      <p:ext uri="{BB962C8B-B14F-4D97-AF65-F5344CB8AC3E}">
        <p14:creationId xmlns:p14="http://schemas.microsoft.com/office/powerpoint/2010/main" val="3922304806"/>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4114800"/>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33A63F85-291B-4CAF-A855-AD9BDFD50D5F}" type="datetime1">
              <a:rPr lang="en-US" smtClean="0"/>
              <a:pPr/>
              <a:t>3/28/2023</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42CEB75-C17F-4E39-AC8B-3E3E76A27A82}" type="slidenum">
              <a:rPr lang="en-US"/>
              <a:pPr/>
              <a:t>‹#›</a:t>
            </a:fld>
            <a:endParaRPr lang="en-US"/>
          </a:p>
        </p:txBody>
      </p:sp>
    </p:spTree>
    <p:extLst>
      <p:ext uri="{BB962C8B-B14F-4D97-AF65-F5344CB8AC3E}">
        <p14:creationId xmlns:p14="http://schemas.microsoft.com/office/powerpoint/2010/main" val="301740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721701F-0D19-4885-A6F1-E0138A9AF54A}"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721701F-0D19-4885-A6F1-E0138A9AF54A}"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721701F-0D19-4885-A6F1-E0138A9AF5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73AA715-8A49-45F5-A599-141C032746A4}" type="datetimeFigureOut">
              <a:rPr lang="en-US" smtClean="0"/>
              <a:t>3/28/2023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721701F-0D19-4885-A6F1-E0138A9AF54A}"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73AA715-8A49-45F5-A599-141C032746A4}" type="datetimeFigureOut">
              <a:rPr lang="en-US" smtClean="0"/>
              <a:t>3/28/2023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721701F-0D19-4885-A6F1-E0138A9AF54A}"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586445"/>
            <a:ext cx="5870448" cy="1472184"/>
          </a:xfrm>
        </p:spPr>
        <p:txBody>
          <a:bodyPr>
            <a:noAutofit/>
          </a:bodyPr>
          <a:lstStyle/>
          <a:p>
            <a:pPr algn="ctr"/>
            <a:r>
              <a:rPr lang="en-US" sz="3600" dirty="0"/>
              <a:t>RUNGTA COLLEGE OF DENTAL SCIENCES AND RESEARCH</a:t>
            </a:r>
            <a:endParaRPr lang="en-IN" sz="3600" dirty="0"/>
          </a:p>
        </p:txBody>
      </p:sp>
      <p:sp>
        <p:nvSpPr>
          <p:cNvPr id="3" name="Subtitle 2"/>
          <p:cNvSpPr>
            <a:spLocks noGrp="1"/>
          </p:cNvSpPr>
          <p:nvPr>
            <p:ph type="subTitle" idx="1"/>
          </p:nvPr>
        </p:nvSpPr>
        <p:spPr>
          <a:xfrm>
            <a:off x="1371600" y="2514600"/>
            <a:ext cx="7406640" cy="3720084"/>
          </a:xfrm>
        </p:spPr>
        <p:txBody>
          <a:bodyPr>
            <a:normAutofit/>
          </a:bodyPr>
          <a:lstStyle/>
          <a:p>
            <a:pPr algn="ctr"/>
            <a:endParaRPr lang="en-US" sz="2800" u="sng" dirty="0" smtClean="0"/>
          </a:p>
          <a:p>
            <a:pPr algn="ctr"/>
            <a:r>
              <a:rPr lang="en-US" sz="3600" b="1" dirty="0">
                <a:solidFill>
                  <a:schemeClr val="accent3">
                    <a:lumMod val="75000"/>
                  </a:schemeClr>
                </a:solidFill>
              </a:rPr>
              <a:t>TARNISH AND CORROSION</a:t>
            </a:r>
            <a:br>
              <a:rPr lang="en-US" sz="3600" b="1" dirty="0">
                <a:solidFill>
                  <a:schemeClr val="accent3">
                    <a:lumMod val="75000"/>
                  </a:schemeClr>
                </a:solidFill>
              </a:rPr>
            </a:br>
            <a:endParaRPr lang="en-US" sz="3600" b="1" u="sng" dirty="0"/>
          </a:p>
          <a:p>
            <a:pPr algn="ctr"/>
            <a:r>
              <a:rPr lang="en-US" sz="2800" u="sng" dirty="0" smtClean="0"/>
              <a:t>DEPARTMENT </a:t>
            </a:r>
            <a:r>
              <a:rPr lang="en-US" sz="2800" u="sng" dirty="0"/>
              <a:t>OF CONSERVATIVE DENTISTRY AND ENDODONTICS</a:t>
            </a:r>
            <a:endParaRPr lang="en-IN" sz="2800" u="sng" dirty="0"/>
          </a:p>
        </p:txBody>
      </p:sp>
      <p:sp>
        <p:nvSpPr>
          <p:cNvPr id="4" name="Date Placeholder 3"/>
          <p:cNvSpPr>
            <a:spLocks noGrp="1"/>
          </p:cNvSpPr>
          <p:nvPr>
            <p:ph type="dt" sz="half" idx="10"/>
          </p:nvPr>
        </p:nvSpPr>
        <p:spPr/>
        <p:txBody>
          <a:bodyPr/>
          <a:lstStyle/>
          <a:p>
            <a:fld id="{86392FF0-7AD5-41B1-916E-25EDAD2C3C33}" type="datetime1">
              <a:rPr lang="en-US" smtClean="0"/>
              <a:pPr/>
              <a:t>3/28/2023</a:t>
            </a:fld>
            <a:endParaRPr lang="en-US"/>
          </a:p>
        </p:txBody>
      </p:sp>
      <p:sp>
        <p:nvSpPr>
          <p:cNvPr id="5" name="Slide Number Placeholder 4"/>
          <p:cNvSpPr>
            <a:spLocks noGrp="1"/>
          </p:cNvSpPr>
          <p:nvPr>
            <p:ph type="sldNum" sz="quarter" idx="12"/>
          </p:nvPr>
        </p:nvSpPr>
        <p:spPr/>
        <p:txBody>
          <a:bodyPr/>
          <a:lstStyle/>
          <a:p>
            <a:fld id="{DC9151A5-2015-4546-A74F-9229BBB90C16}" type="slidenum">
              <a:rPr lang="en-US" smtClean="0"/>
              <a:pPr/>
              <a:t>1</a:t>
            </a:fld>
            <a:endParaRPr lang="en-US"/>
          </a:p>
        </p:txBody>
      </p:sp>
      <p:pic>
        <p:nvPicPr>
          <p:cNvPr id="7" name="Picture 6">
            <a:extLst>
              <a:ext uri="{FF2B5EF4-FFF2-40B4-BE49-F238E27FC236}">
                <a16:creationId xmlns="" xmlns:a16="http://schemas.microsoft.com/office/drawing/2014/main" id="{6C5F15B9-FCC7-4DB0-90CC-26C78D2F58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28600"/>
            <a:ext cx="2162175" cy="1958869"/>
          </a:xfrm>
          <a:prstGeom prst="rect">
            <a:avLst/>
          </a:prstGeom>
        </p:spPr>
      </p:pic>
    </p:spTree>
    <p:extLst>
      <p:ext uri="{BB962C8B-B14F-4D97-AF65-F5344CB8AC3E}">
        <p14:creationId xmlns:p14="http://schemas.microsoft.com/office/powerpoint/2010/main" val="3554488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dirty="0">
                <a:solidFill>
                  <a:schemeClr val="accent3">
                    <a:lumMod val="75000"/>
                  </a:schemeClr>
                </a:solidFill>
              </a:rPr>
              <a:t>   </a:t>
            </a:r>
            <a:r>
              <a:rPr lang="en-US" u="sng" dirty="0">
                <a:solidFill>
                  <a:schemeClr val="accent3">
                    <a:lumMod val="75000"/>
                  </a:schemeClr>
                </a:solidFill>
              </a:rPr>
              <a:t>STRESS CORROSION</a:t>
            </a:r>
            <a:endParaRPr lang="en-IN" u="sng" dirty="0">
              <a:solidFill>
                <a:schemeClr val="accent3">
                  <a:lumMod val="75000"/>
                </a:schemeClr>
              </a:solidFill>
            </a:endParaRPr>
          </a:p>
        </p:txBody>
      </p:sp>
      <p:sp>
        <p:nvSpPr>
          <p:cNvPr id="54275" name="Rectangle 3"/>
          <p:cNvSpPr>
            <a:spLocks noGrp="1" noChangeArrowheads="1"/>
          </p:cNvSpPr>
          <p:nvPr>
            <p:ph idx="1"/>
          </p:nvPr>
        </p:nvSpPr>
        <p:spPr/>
        <p:txBody>
          <a:bodyPr>
            <a:normAutofit fontScale="92500" lnSpcReduction="10000"/>
          </a:bodyPr>
          <a:lstStyle/>
          <a:p>
            <a:pPr>
              <a:lnSpc>
                <a:spcPct val="90000"/>
              </a:lnSpc>
              <a:buClrTx/>
              <a:defRPr/>
            </a:pPr>
            <a:r>
              <a:rPr lang="en-US" sz="2800" dirty="0"/>
              <a:t>Imposition of stress on a alloy increases the internal energy of the alloy, either through the elastic displacement of atoms or creation of micro strain fields associated with dislocation.</a:t>
            </a:r>
          </a:p>
          <a:p>
            <a:pPr>
              <a:lnSpc>
                <a:spcPct val="90000"/>
              </a:lnSpc>
              <a:buClrTx/>
              <a:buNone/>
              <a:defRPr/>
            </a:pPr>
            <a:endParaRPr lang="en-US" sz="2800" dirty="0"/>
          </a:p>
          <a:p>
            <a:pPr>
              <a:lnSpc>
                <a:spcPct val="90000"/>
              </a:lnSpc>
              <a:buClrTx/>
              <a:defRPr/>
            </a:pPr>
            <a:r>
              <a:rPr lang="en-US" sz="2800" dirty="0"/>
              <a:t>When restoration is under stress, distribution of mechanical energy is not uniform and this produces different corrosion potentials.</a:t>
            </a:r>
          </a:p>
          <a:p>
            <a:pPr eaLnBrk="1" hangingPunct="1">
              <a:lnSpc>
                <a:spcPct val="90000"/>
              </a:lnSpc>
              <a:buFont typeface="Wingdings" pitchFamily="2" charset="2"/>
              <a:buNone/>
              <a:defRPr/>
            </a:pPr>
            <a:endParaRPr lang="en-US" sz="2800" dirty="0"/>
          </a:p>
          <a:p>
            <a:pPr>
              <a:lnSpc>
                <a:spcPct val="90000"/>
              </a:lnSpc>
              <a:buClrTx/>
              <a:defRPr/>
            </a:pPr>
            <a:r>
              <a:rPr lang="en-US" sz="2800" dirty="0"/>
              <a:t>The tendency to undergo corrosion increases in these region, as chemical reaction is much faster in these stressed region. </a:t>
            </a:r>
          </a:p>
          <a:p>
            <a:pPr eaLnBrk="1" hangingPunct="1">
              <a:lnSpc>
                <a:spcPct val="90000"/>
              </a:lnSpc>
              <a:buFont typeface="Wingdings" pitchFamily="2" charset="2"/>
              <a:buNone/>
              <a:defRPr/>
            </a:pPr>
            <a:r>
              <a:rPr lang="en-US" sz="2800" dirty="0"/>
              <a:t>  </a:t>
            </a:r>
            <a:endParaRPr lang="en-IN" sz="2800" dirty="0"/>
          </a:p>
        </p:txBody>
      </p:sp>
      <p:sp>
        <p:nvSpPr>
          <p:cNvPr id="5" name="Date Placeholder 4"/>
          <p:cNvSpPr>
            <a:spLocks noGrp="1"/>
          </p:cNvSpPr>
          <p:nvPr>
            <p:ph type="dt" sz="half" idx="10"/>
          </p:nvPr>
        </p:nvSpPr>
        <p:spPr/>
        <p:txBody>
          <a:bodyPr/>
          <a:lstStyle/>
          <a:p>
            <a:fld id="{CD316C8F-19AD-43D4-AFEB-2C9230777B11}"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9A970E94-E307-464F-A568-ECF1A78029B3}" type="slidenum">
              <a:rPr lang="en-IN"/>
              <a:pPr>
                <a:defRPr/>
              </a:pPr>
              <a:t>10</a:t>
            </a:fld>
            <a:endParaRPr lang="en-IN"/>
          </a:p>
        </p:txBody>
      </p:sp>
    </p:spTree>
    <p:extLst>
      <p:ext uri="{BB962C8B-B14F-4D97-AF65-F5344CB8AC3E}">
        <p14:creationId xmlns:p14="http://schemas.microsoft.com/office/powerpoint/2010/main" val="19672489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sz="half" idx="1"/>
          </p:nvPr>
        </p:nvSpPr>
        <p:spPr>
          <a:xfrm>
            <a:off x="990600" y="609600"/>
            <a:ext cx="8153399" cy="5916613"/>
          </a:xfrm>
        </p:spPr>
        <p:txBody>
          <a:bodyPr/>
          <a:lstStyle/>
          <a:p>
            <a:pPr eaLnBrk="1" hangingPunct="1">
              <a:lnSpc>
                <a:spcPct val="120000"/>
              </a:lnSpc>
              <a:buClrTx/>
              <a:buNone/>
              <a:defRPr/>
            </a:pPr>
            <a:r>
              <a:rPr lang="en-US" sz="2800" dirty="0"/>
              <a:t>         </a:t>
            </a:r>
            <a:r>
              <a:rPr lang="en-US" sz="2800" u="sng" dirty="0"/>
              <a:t>Examples of Stress Corrosion </a:t>
            </a:r>
          </a:p>
          <a:p>
            <a:pPr eaLnBrk="1" hangingPunct="1">
              <a:lnSpc>
                <a:spcPct val="120000"/>
              </a:lnSpc>
              <a:buClrTx/>
              <a:defRPr/>
            </a:pPr>
            <a:r>
              <a:rPr lang="en-US" sz="2800" dirty="0"/>
              <a:t>Corrosion occurring at surface irregularities like pits &amp; notches which act as stress concentration sites.</a:t>
            </a:r>
          </a:p>
          <a:p>
            <a:pPr eaLnBrk="1" hangingPunct="1">
              <a:lnSpc>
                <a:spcPct val="120000"/>
              </a:lnSpc>
              <a:buClrTx/>
              <a:defRPr/>
            </a:pPr>
            <a:r>
              <a:rPr lang="en-US" sz="2800" dirty="0"/>
              <a:t>Corrosion at severely deformed or bend parts or wires of a orthodontic appliance.</a:t>
            </a:r>
          </a:p>
          <a:p>
            <a:pPr eaLnBrk="1" hangingPunct="1">
              <a:lnSpc>
                <a:spcPct val="120000"/>
              </a:lnSpc>
              <a:buClrTx/>
              <a:defRPr/>
            </a:pPr>
            <a:r>
              <a:rPr lang="en-US" sz="2800" dirty="0"/>
              <a:t>Corrosion of instruments at deformed regions.</a:t>
            </a:r>
          </a:p>
          <a:p>
            <a:pPr eaLnBrk="1" hangingPunct="1">
              <a:lnSpc>
                <a:spcPct val="120000"/>
              </a:lnSpc>
              <a:buClrTx/>
              <a:defRPr/>
            </a:pPr>
            <a:r>
              <a:rPr lang="en-US" sz="2800" dirty="0"/>
              <a:t>Corrosion of a partial denture due to repeated removal &amp; insertion.  </a:t>
            </a:r>
            <a:endParaRPr lang="en-IN" sz="2800" dirty="0"/>
          </a:p>
        </p:txBody>
      </p:sp>
      <p:pic>
        <p:nvPicPr>
          <p:cNvPr id="35844" name="Picture 8" descr="partialDenture"/>
          <p:cNvPicPr>
            <a:picLocks noGrp="1" noChangeAspect="1" noChangeArrowheads="1"/>
          </p:cNvPicPr>
          <p:nvPr>
            <p:ph sz="half" idx="2"/>
          </p:nvPr>
        </p:nvPicPr>
        <p:blipFill>
          <a:blip r:embed="rId2"/>
          <a:srcRect/>
          <a:stretch>
            <a:fillRect/>
          </a:stretch>
        </p:blipFill>
        <p:spPr>
          <a:xfrm>
            <a:off x="5105400" y="4724400"/>
            <a:ext cx="2735262" cy="1628775"/>
          </a:xfrm>
        </p:spPr>
      </p:pic>
      <p:sp>
        <p:nvSpPr>
          <p:cNvPr id="6" name="Date Placeholder 5"/>
          <p:cNvSpPr>
            <a:spLocks noGrp="1"/>
          </p:cNvSpPr>
          <p:nvPr>
            <p:ph type="dt" sz="half" idx="10"/>
          </p:nvPr>
        </p:nvSpPr>
        <p:spPr/>
        <p:txBody>
          <a:bodyPr/>
          <a:lstStyle/>
          <a:p>
            <a:pPr>
              <a:defRPr/>
            </a:pPr>
            <a:fld id="{AB7E612F-6E92-4FF2-93F7-CABCCD6A8332}" type="datetime1">
              <a:rPr lang="en-US" smtClean="0"/>
              <a:pPr>
                <a:defRPr/>
              </a:pPr>
              <a:t>3/28/2023</a:t>
            </a:fld>
            <a:endParaRPr lang="en-IN"/>
          </a:p>
        </p:txBody>
      </p:sp>
      <p:sp>
        <p:nvSpPr>
          <p:cNvPr id="5" name="Slide Number Placeholder 6"/>
          <p:cNvSpPr>
            <a:spLocks noGrp="1"/>
          </p:cNvSpPr>
          <p:nvPr>
            <p:ph type="sldNum" sz="quarter" idx="12"/>
          </p:nvPr>
        </p:nvSpPr>
        <p:spPr/>
        <p:txBody>
          <a:bodyPr/>
          <a:lstStyle/>
          <a:p>
            <a:pPr>
              <a:defRPr/>
            </a:pPr>
            <a:fld id="{C9DC9DF8-BF32-4D36-AEB5-026D26860683}" type="slidenum">
              <a:rPr lang="en-IN"/>
              <a:pPr>
                <a:defRPr/>
              </a:pPr>
              <a:t>11</a:t>
            </a:fld>
            <a:endParaRPr lang="en-IN"/>
          </a:p>
        </p:txBody>
      </p:sp>
    </p:spTree>
    <p:extLst>
      <p:ext uri="{BB962C8B-B14F-4D97-AF65-F5344CB8AC3E}">
        <p14:creationId xmlns:p14="http://schemas.microsoft.com/office/powerpoint/2010/main" val="88225043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a:xfrm>
            <a:off x="990600" y="533400"/>
            <a:ext cx="7829550" cy="6064251"/>
          </a:xfrm>
        </p:spPr>
        <p:txBody>
          <a:bodyPr/>
          <a:lstStyle/>
          <a:p>
            <a:pPr eaLnBrk="1" hangingPunct="1">
              <a:buFont typeface="Wingdings" pitchFamily="2" charset="2"/>
              <a:buNone/>
              <a:defRPr/>
            </a:pPr>
            <a:r>
              <a:rPr lang="en-US" sz="2800" dirty="0">
                <a:solidFill>
                  <a:schemeClr val="tx2"/>
                </a:solidFill>
              </a:rPr>
              <a:t>                        </a:t>
            </a:r>
            <a:r>
              <a:rPr lang="en-US" sz="4000" dirty="0">
                <a:solidFill>
                  <a:schemeClr val="accent3">
                    <a:lumMod val="75000"/>
                  </a:schemeClr>
                </a:solidFill>
              </a:rPr>
              <a:t>REMEDY</a:t>
            </a:r>
          </a:p>
          <a:p>
            <a:pPr eaLnBrk="1" hangingPunct="1">
              <a:buFont typeface="Wingdings" pitchFamily="2" charset="2"/>
              <a:buNone/>
              <a:defRPr/>
            </a:pPr>
            <a:endParaRPr lang="en-US" sz="2800" dirty="0"/>
          </a:p>
          <a:p>
            <a:pPr eaLnBrk="1" hangingPunct="1">
              <a:lnSpc>
                <a:spcPct val="120000"/>
              </a:lnSpc>
              <a:buClrTx/>
              <a:defRPr/>
            </a:pPr>
            <a:r>
              <a:rPr lang="en-US" sz="2800" dirty="0"/>
              <a:t>Proper finishing and polishing of restorations. </a:t>
            </a:r>
          </a:p>
          <a:p>
            <a:pPr eaLnBrk="1" hangingPunct="1">
              <a:lnSpc>
                <a:spcPct val="120000"/>
              </a:lnSpc>
              <a:buClrTx/>
              <a:defRPr/>
            </a:pPr>
            <a:r>
              <a:rPr lang="en-US" sz="2800" dirty="0"/>
              <a:t>In case of cast metal alloys, minimizing air absorption by molten alloy before casting to reduce the surface air trapping porosities. </a:t>
            </a:r>
          </a:p>
          <a:p>
            <a:pPr eaLnBrk="1" hangingPunct="1">
              <a:lnSpc>
                <a:spcPct val="120000"/>
              </a:lnSpc>
              <a:buClrTx/>
              <a:defRPr/>
            </a:pPr>
            <a:r>
              <a:rPr lang="en-US" sz="2800" dirty="0"/>
              <a:t>Stress relief and recovery heat treatment of instruments &amp; appliances.</a:t>
            </a:r>
          </a:p>
          <a:p>
            <a:pPr eaLnBrk="1" hangingPunct="1">
              <a:lnSpc>
                <a:spcPct val="120000"/>
              </a:lnSpc>
              <a:buClrTx/>
              <a:defRPr/>
            </a:pPr>
            <a:r>
              <a:rPr lang="en-US" sz="2800" dirty="0"/>
              <a:t>Annealing &amp; </a:t>
            </a:r>
            <a:r>
              <a:rPr lang="en-US" sz="2800" dirty="0" err="1"/>
              <a:t>recrystalisation</a:t>
            </a:r>
            <a:r>
              <a:rPr lang="en-US" sz="2800" dirty="0"/>
              <a:t> of cast alloys. </a:t>
            </a:r>
          </a:p>
          <a:p>
            <a:pPr eaLnBrk="1" hangingPunct="1">
              <a:buFont typeface="Wingdings" pitchFamily="2" charset="2"/>
              <a:buNone/>
              <a:defRPr/>
            </a:pPr>
            <a:r>
              <a:rPr lang="en-US" sz="2800" dirty="0"/>
              <a:t>  </a:t>
            </a:r>
          </a:p>
          <a:p>
            <a:pPr eaLnBrk="1" hangingPunct="1">
              <a:buFont typeface="Wingdings" pitchFamily="2" charset="2"/>
              <a:buNone/>
              <a:defRPr/>
            </a:pPr>
            <a:endParaRPr lang="en-US" sz="2800" dirty="0"/>
          </a:p>
          <a:p>
            <a:pPr eaLnBrk="1" hangingPunct="1">
              <a:defRPr/>
            </a:pPr>
            <a:endParaRPr lang="en-US" sz="2800" dirty="0"/>
          </a:p>
          <a:p>
            <a:pPr eaLnBrk="1" hangingPunct="1">
              <a:defRPr/>
            </a:pPr>
            <a:endParaRPr lang="en-IN" sz="2800" dirty="0"/>
          </a:p>
        </p:txBody>
      </p:sp>
      <p:sp>
        <p:nvSpPr>
          <p:cNvPr id="5" name="Date Placeholder 4"/>
          <p:cNvSpPr>
            <a:spLocks noGrp="1"/>
          </p:cNvSpPr>
          <p:nvPr>
            <p:ph type="dt" sz="half" idx="10"/>
          </p:nvPr>
        </p:nvSpPr>
        <p:spPr/>
        <p:txBody>
          <a:bodyPr/>
          <a:lstStyle/>
          <a:p>
            <a:fld id="{3C06D9B4-88C5-4B81-A11E-B17F753120A0}"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692807B3-10EB-424D-82D0-17DAAF7FA980}" type="slidenum">
              <a:rPr lang="en-IN"/>
              <a:pPr>
                <a:defRPr/>
              </a:pPr>
              <a:t>12</a:t>
            </a:fld>
            <a:endParaRPr lang="en-IN"/>
          </a:p>
        </p:txBody>
      </p:sp>
    </p:spTree>
    <p:extLst>
      <p:ext uri="{BB962C8B-B14F-4D97-AF65-F5344CB8AC3E}">
        <p14:creationId xmlns:p14="http://schemas.microsoft.com/office/powerpoint/2010/main" val="347772404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US" dirty="0">
                <a:solidFill>
                  <a:srgbClr val="990000"/>
                </a:solidFill>
                <a:effectLst/>
              </a:rPr>
              <a:t>       </a:t>
            </a:r>
            <a:r>
              <a:rPr lang="en-US" dirty="0">
                <a:solidFill>
                  <a:schemeClr val="accent3">
                    <a:lumMod val="75000"/>
                  </a:schemeClr>
                </a:solidFill>
                <a:effectLst/>
              </a:rPr>
              <a:t>PITTING CORROSION</a:t>
            </a:r>
            <a:endParaRPr lang="en-IN" dirty="0">
              <a:solidFill>
                <a:schemeClr val="accent3">
                  <a:lumMod val="75000"/>
                </a:schemeClr>
              </a:solidFill>
              <a:effectLst/>
            </a:endParaRPr>
          </a:p>
        </p:txBody>
      </p:sp>
      <p:sp>
        <p:nvSpPr>
          <p:cNvPr id="79875" name="Rectangle 3"/>
          <p:cNvSpPr>
            <a:spLocks noGrp="1" noChangeArrowheads="1"/>
          </p:cNvSpPr>
          <p:nvPr>
            <p:ph idx="1"/>
          </p:nvPr>
        </p:nvSpPr>
        <p:spPr/>
        <p:txBody>
          <a:bodyPr/>
          <a:lstStyle/>
          <a:p>
            <a:pPr eaLnBrk="1" hangingPunct="1">
              <a:buClrTx/>
              <a:defRPr/>
            </a:pPr>
            <a:r>
              <a:rPr lang="en-US" dirty="0"/>
              <a:t>Is a localized corrosion occurring on base metals such as iron, nickel, and chromium, which are protected by a naturally forming a thin film of an oxide. </a:t>
            </a:r>
          </a:p>
          <a:p>
            <a:pPr eaLnBrk="1" hangingPunct="1">
              <a:buClrTx/>
              <a:defRPr/>
            </a:pPr>
            <a:r>
              <a:rPr lang="en-US" dirty="0"/>
              <a:t>In the presence of chlorides in the environment the film locally breaks down and rapid dissolution of the underlying metal occurs in the form of pits.</a:t>
            </a:r>
            <a:r>
              <a:rPr lang="en-IN" dirty="0"/>
              <a:t> </a:t>
            </a:r>
          </a:p>
        </p:txBody>
      </p:sp>
      <p:sp>
        <p:nvSpPr>
          <p:cNvPr id="5" name="Date Placeholder 4"/>
          <p:cNvSpPr>
            <a:spLocks noGrp="1"/>
          </p:cNvSpPr>
          <p:nvPr>
            <p:ph type="dt" sz="half" idx="10"/>
          </p:nvPr>
        </p:nvSpPr>
        <p:spPr/>
        <p:txBody>
          <a:bodyPr/>
          <a:lstStyle/>
          <a:p>
            <a:fld id="{AA2ADB47-6908-4BE7-90C7-80A3DA428A04}"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24AAB3C7-433C-4947-A49F-B10A715471E0}" type="slidenum">
              <a:rPr lang="en-IN"/>
              <a:pPr>
                <a:defRPr/>
              </a:pPr>
              <a:t>13</a:t>
            </a:fld>
            <a:endParaRPr lang="en-IN"/>
          </a:p>
        </p:txBody>
      </p:sp>
    </p:spTree>
    <p:extLst>
      <p:ext uri="{BB962C8B-B14F-4D97-AF65-F5344CB8AC3E}">
        <p14:creationId xmlns:p14="http://schemas.microsoft.com/office/powerpoint/2010/main" val="2430276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435608" y="274638"/>
            <a:ext cx="7498080" cy="1477962"/>
          </a:xfrm>
        </p:spPr>
        <p:txBody>
          <a:bodyPr>
            <a:normAutofit/>
          </a:bodyPr>
          <a:lstStyle/>
          <a:p>
            <a:pPr eaLnBrk="1" hangingPunct="1">
              <a:defRPr/>
            </a:pPr>
            <a:r>
              <a:rPr lang="en-US" sz="3000" dirty="0">
                <a:solidFill>
                  <a:schemeClr val="accent3">
                    <a:lumMod val="75000"/>
                  </a:schemeClr>
                </a:solidFill>
              </a:rPr>
              <a:t>TARNISH &amp; CORROSION OF INDIVIDUAL       		  MATERIALS </a:t>
            </a:r>
            <a:endParaRPr lang="en-IN" sz="3000" dirty="0">
              <a:solidFill>
                <a:schemeClr val="accent3">
                  <a:lumMod val="75000"/>
                </a:schemeClr>
              </a:solidFill>
            </a:endParaRPr>
          </a:p>
        </p:txBody>
      </p:sp>
      <p:sp>
        <p:nvSpPr>
          <p:cNvPr id="74755" name="Rectangle 3"/>
          <p:cNvSpPr>
            <a:spLocks noGrp="1" noChangeArrowheads="1"/>
          </p:cNvSpPr>
          <p:nvPr>
            <p:ph idx="1"/>
          </p:nvPr>
        </p:nvSpPr>
        <p:spPr>
          <a:xfrm>
            <a:off x="1447800" y="2057400"/>
            <a:ext cx="7498080" cy="4800600"/>
          </a:xfrm>
        </p:spPr>
        <p:txBody>
          <a:bodyPr/>
          <a:lstStyle/>
          <a:p>
            <a:pPr eaLnBrk="1" hangingPunct="1">
              <a:buClrTx/>
              <a:defRPr/>
            </a:pPr>
            <a:r>
              <a:rPr lang="en-US" dirty="0"/>
              <a:t>Amalgam </a:t>
            </a:r>
          </a:p>
          <a:p>
            <a:pPr eaLnBrk="1" hangingPunct="1">
              <a:buClrTx/>
              <a:defRPr/>
            </a:pPr>
            <a:r>
              <a:rPr lang="en-US" dirty="0"/>
              <a:t>Nobel metals</a:t>
            </a:r>
          </a:p>
          <a:p>
            <a:pPr eaLnBrk="1" hangingPunct="1">
              <a:buClrTx/>
              <a:defRPr/>
            </a:pPr>
            <a:r>
              <a:rPr lang="en-US" dirty="0"/>
              <a:t>Base metal alloys </a:t>
            </a:r>
          </a:p>
          <a:p>
            <a:pPr eaLnBrk="1" hangingPunct="1">
              <a:buFont typeface="Wingdings" pitchFamily="2" charset="2"/>
              <a:buNone/>
              <a:defRPr/>
            </a:pPr>
            <a:endParaRPr lang="en-IN" dirty="0"/>
          </a:p>
        </p:txBody>
      </p:sp>
      <p:sp>
        <p:nvSpPr>
          <p:cNvPr id="5" name="Date Placeholder 4"/>
          <p:cNvSpPr>
            <a:spLocks noGrp="1"/>
          </p:cNvSpPr>
          <p:nvPr>
            <p:ph type="dt" sz="half" idx="10"/>
          </p:nvPr>
        </p:nvSpPr>
        <p:spPr/>
        <p:txBody>
          <a:bodyPr/>
          <a:lstStyle/>
          <a:p>
            <a:fld id="{96AD56A1-9DCD-41C5-B09F-123D4AB0EA22}"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1583AD98-63FA-467E-98C2-0244AD8A34AD}" type="slidenum">
              <a:rPr lang="en-IN"/>
              <a:pPr>
                <a:defRPr/>
              </a:pPr>
              <a:t>14</a:t>
            </a:fld>
            <a:endParaRPr lang="en-IN"/>
          </a:p>
        </p:txBody>
      </p:sp>
    </p:spTree>
    <p:extLst>
      <p:ext uri="{BB962C8B-B14F-4D97-AF65-F5344CB8AC3E}">
        <p14:creationId xmlns:p14="http://schemas.microsoft.com/office/powerpoint/2010/main" val="72257981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2133600" y="533400"/>
            <a:ext cx="3429000" cy="1143000"/>
          </a:xfrm>
        </p:spPr>
        <p:txBody>
          <a:bodyPr>
            <a:normAutofit/>
          </a:bodyPr>
          <a:lstStyle/>
          <a:p>
            <a:pPr eaLnBrk="1" hangingPunct="1">
              <a:defRPr/>
            </a:pPr>
            <a:r>
              <a:rPr lang="en-US" u="sng" dirty="0">
                <a:solidFill>
                  <a:schemeClr val="accent3">
                    <a:lumMod val="75000"/>
                  </a:schemeClr>
                </a:solidFill>
              </a:rPr>
              <a:t>AMALGAM</a:t>
            </a:r>
            <a:r>
              <a:rPr lang="en-US" dirty="0"/>
              <a:t> </a:t>
            </a:r>
            <a:endParaRPr lang="en-IN" dirty="0"/>
          </a:p>
        </p:txBody>
      </p:sp>
      <p:sp>
        <p:nvSpPr>
          <p:cNvPr id="75779" name="Rectangle 3"/>
          <p:cNvSpPr>
            <a:spLocks noGrp="1" noChangeArrowheads="1"/>
          </p:cNvSpPr>
          <p:nvPr>
            <p:ph type="body" sz="half" idx="1"/>
          </p:nvPr>
        </p:nvSpPr>
        <p:spPr>
          <a:xfrm>
            <a:off x="990600" y="990600"/>
            <a:ext cx="7696200" cy="5638799"/>
          </a:xfrm>
        </p:spPr>
        <p:txBody>
          <a:bodyPr/>
          <a:lstStyle/>
          <a:p>
            <a:pPr eaLnBrk="1" hangingPunct="1">
              <a:lnSpc>
                <a:spcPct val="90000"/>
              </a:lnSpc>
              <a:buNone/>
              <a:defRPr/>
            </a:pPr>
            <a:endParaRPr lang="en-US" sz="2800" dirty="0"/>
          </a:p>
          <a:p>
            <a:pPr eaLnBrk="1" hangingPunct="1">
              <a:lnSpc>
                <a:spcPct val="90000"/>
              </a:lnSpc>
              <a:buNone/>
              <a:defRPr/>
            </a:pPr>
            <a:endParaRPr lang="en-US" sz="2800" dirty="0"/>
          </a:p>
          <a:p>
            <a:pPr>
              <a:lnSpc>
                <a:spcPct val="90000"/>
              </a:lnSpc>
              <a:buClrTx/>
              <a:defRPr/>
            </a:pPr>
            <a:endParaRPr lang="en-US" sz="2800" dirty="0"/>
          </a:p>
          <a:p>
            <a:pPr>
              <a:lnSpc>
                <a:spcPct val="90000"/>
              </a:lnSpc>
              <a:buClrTx/>
              <a:defRPr/>
            </a:pPr>
            <a:r>
              <a:rPr lang="en-US" sz="2800" dirty="0"/>
              <a:t>Dental amalgams are most susceptible to chloride corrosion than most other dental materials.</a:t>
            </a:r>
          </a:p>
          <a:p>
            <a:pPr>
              <a:lnSpc>
                <a:spcPct val="90000"/>
              </a:lnSpc>
              <a:buClrTx/>
              <a:defRPr/>
            </a:pPr>
            <a:r>
              <a:rPr lang="en-US" sz="2800" dirty="0"/>
              <a:t>Tarnish of amalgam occurs  in form of deposition of black silver sulfide(</a:t>
            </a:r>
            <a:r>
              <a:rPr lang="en-US" sz="2800" dirty="0" err="1"/>
              <a:t>AgS</a:t>
            </a:r>
            <a:r>
              <a:rPr lang="en-US" sz="2800" dirty="0"/>
              <a:t>) films on </a:t>
            </a:r>
            <a:r>
              <a:rPr lang="en-US" sz="2800" dirty="0" err="1"/>
              <a:t>occlusal</a:t>
            </a:r>
            <a:r>
              <a:rPr lang="en-US" sz="2800" dirty="0"/>
              <a:t> surface. </a:t>
            </a:r>
          </a:p>
          <a:p>
            <a:pPr>
              <a:lnSpc>
                <a:spcPct val="90000"/>
              </a:lnSpc>
              <a:buClrTx/>
              <a:defRPr/>
            </a:pPr>
            <a:r>
              <a:rPr lang="en-US" sz="2800" dirty="0"/>
              <a:t>Chemical corrosion also occurs on the </a:t>
            </a:r>
            <a:r>
              <a:rPr lang="en-US" sz="2800" dirty="0" err="1"/>
              <a:t>occlusal</a:t>
            </a:r>
            <a:r>
              <a:rPr lang="en-US" sz="2800" dirty="0"/>
              <a:t> surface in form of deposition of oxides &amp; sulfides. May result in loss of metal from the surface.   </a:t>
            </a:r>
            <a:endParaRPr lang="en-IN" sz="2800" dirty="0"/>
          </a:p>
        </p:txBody>
      </p:sp>
      <p:pic>
        <p:nvPicPr>
          <p:cNvPr id="39941" name="Picture 36" descr="npo000048"/>
          <p:cNvPicPr>
            <a:picLocks noGrp="1" noChangeAspect="1" noChangeArrowheads="1"/>
          </p:cNvPicPr>
          <p:nvPr>
            <p:ph sz="half" idx="2"/>
          </p:nvPr>
        </p:nvPicPr>
        <p:blipFill>
          <a:blip r:embed="rId2"/>
          <a:srcRect l="12445" t="18883" r="18170" b="13519"/>
          <a:stretch>
            <a:fillRect/>
          </a:stretch>
        </p:blipFill>
        <p:spPr>
          <a:xfrm>
            <a:off x="6640116" y="304800"/>
            <a:ext cx="2503884" cy="2155825"/>
          </a:xfrm>
          <a:noFill/>
        </p:spPr>
      </p:pic>
      <p:sp>
        <p:nvSpPr>
          <p:cNvPr id="6" name="Date Placeholder 5"/>
          <p:cNvSpPr>
            <a:spLocks noGrp="1"/>
          </p:cNvSpPr>
          <p:nvPr>
            <p:ph type="dt" sz="half" idx="10"/>
          </p:nvPr>
        </p:nvSpPr>
        <p:spPr/>
        <p:txBody>
          <a:bodyPr/>
          <a:lstStyle/>
          <a:p>
            <a:pPr>
              <a:defRPr/>
            </a:pPr>
            <a:fld id="{8B8EF147-BB22-404A-B6A9-2880680B3C53}" type="datetime1">
              <a:rPr lang="en-US" smtClean="0"/>
              <a:pPr>
                <a:defRPr/>
              </a:pPr>
              <a:t>3/28/2023</a:t>
            </a:fld>
            <a:endParaRPr lang="en-IN"/>
          </a:p>
        </p:txBody>
      </p:sp>
      <p:sp>
        <p:nvSpPr>
          <p:cNvPr id="5" name="Slide Number Placeholder 6"/>
          <p:cNvSpPr>
            <a:spLocks noGrp="1"/>
          </p:cNvSpPr>
          <p:nvPr>
            <p:ph type="sldNum" sz="quarter" idx="12"/>
          </p:nvPr>
        </p:nvSpPr>
        <p:spPr/>
        <p:txBody>
          <a:bodyPr/>
          <a:lstStyle/>
          <a:p>
            <a:pPr>
              <a:defRPr/>
            </a:pPr>
            <a:fld id="{457B6BD2-83C5-4A1C-AC55-CC81CDD5EC69}" type="slidenum">
              <a:rPr lang="en-IN"/>
              <a:pPr>
                <a:defRPr/>
              </a:pPr>
              <a:t>15</a:t>
            </a:fld>
            <a:endParaRPr lang="en-IN"/>
          </a:p>
        </p:txBody>
      </p:sp>
    </p:spTree>
    <p:extLst>
      <p:ext uri="{BB962C8B-B14F-4D97-AF65-F5344CB8AC3E}">
        <p14:creationId xmlns:p14="http://schemas.microsoft.com/office/powerpoint/2010/main" val="3735480217"/>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609600"/>
            <a:ext cx="7696200" cy="5791200"/>
          </a:xfrm>
        </p:spPr>
        <p:txBody>
          <a:bodyPr>
            <a:normAutofit fontScale="92500" lnSpcReduction="10000"/>
          </a:bodyPr>
          <a:lstStyle/>
          <a:p>
            <a:pPr eaLnBrk="1" hangingPunct="1">
              <a:lnSpc>
                <a:spcPct val="90000"/>
              </a:lnSpc>
              <a:buClrTx/>
              <a:defRPr/>
            </a:pPr>
            <a:r>
              <a:rPr lang="en-US" sz="2800" dirty="0"/>
              <a:t>Electro chemical corrosion of amalgam may occur anywhere on or within a set amalgam.</a:t>
            </a:r>
          </a:p>
          <a:p>
            <a:pPr eaLnBrk="1" hangingPunct="1">
              <a:lnSpc>
                <a:spcPct val="90000"/>
              </a:lnSpc>
              <a:buClrTx/>
              <a:defRPr/>
            </a:pPr>
            <a:r>
              <a:rPr lang="en-US" sz="2800" dirty="0"/>
              <a:t>Might occur in form of </a:t>
            </a:r>
          </a:p>
          <a:p>
            <a:pPr eaLnBrk="1" hangingPunct="1">
              <a:lnSpc>
                <a:spcPct val="90000"/>
              </a:lnSpc>
              <a:buClrTx/>
              <a:buFont typeface="Wingdings" pitchFamily="2" charset="2"/>
              <a:buNone/>
              <a:defRPr/>
            </a:pPr>
            <a:r>
              <a:rPr lang="en-US" sz="2800" dirty="0"/>
              <a:t>     a) </a:t>
            </a:r>
            <a:r>
              <a:rPr lang="en-US" sz="2800" u="sng" dirty="0"/>
              <a:t>galvanic corrosion</a:t>
            </a:r>
            <a:r>
              <a:rPr lang="en-US" sz="2800" dirty="0"/>
              <a:t> i.e. when placed    </a:t>
            </a:r>
          </a:p>
          <a:p>
            <a:pPr eaLnBrk="1" hangingPunct="1">
              <a:lnSpc>
                <a:spcPct val="90000"/>
              </a:lnSpc>
              <a:buClrTx/>
              <a:buFont typeface="Wingdings" pitchFamily="2" charset="2"/>
              <a:buNone/>
              <a:defRPr/>
            </a:pPr>
            <a:r>
              <a:rPr lang="en-US" sz="2800" dirty="0"/>
              <a:t>         with dissimilar metal such as gold.</a:t>
            </a:r>
          </a:p>
          <a:p>
            <a:pPr eaLnBrk="1" hangingPunct="1">
              <a:lnSpc>
                <a:spcPct val="90000"/>
              </a:lnSpc>
              <a:buClrTx/>
              <a:buFont typeface="Wingdings" pitchFamily="2" charset="2"/>
              <a:buNone/>
              <a:defRPr/>
            </a:pPr>
            <a:r>
              <a:rPr lang="en-US" sz="2800" dirty="0"/>
              <a:t>     b) </a:t>
            </a:r>
            <a:r>
              <a:rPr lang="en-US" sz="2800" u="sng" dirty="0"/>
              <a:t>local galvanic corrosion</a:t>
            </a:r>
            <a:r>
              <a:rPr lang="en-US" sz="2800" dirty="0"/>
              <a:t> because of </a:t>
            </a:r>
          </a:p>
          <a:p>
            <a:pPr eaLnBrk="1" hangingPunct="1">
              <a:lnSpc>
                <a:spcPct val="90000"/>
              </a:lnSpc>
              <a:buClrTx/>
              <a:buFont typeface="Wingdings" pitchFamily="2" charset="2"/>
              <a:buNone/>
              <a:defRPr/>
            </a:pPr>
            <a:r>
              <a:rPr lang="en-US" sz="2800" dirty="0"/>
              <a:t>         electrochemical differences of different  </a:t>
            </a:r>
          </a:p>
          <a:p>
            <a:pPr eaLnBrk="1" hangingPunct="1">
              <a:lnSpc>
                <a:spcPct val="90000"/>
              </a:lnSpc>
              <a:buClrTx/>
              <a:buFont typeface="Wingdings" pitchFamily="2" charset="2"/>
              <a:buNone/>
              <a:defRPr/>
            </a:pPr>
            <a:r>
              <a:rPr lang="en-US" sz="2800" dirty="0"/>
              <a:t>         phases.   </a:t>
            </a:r>
          </a:p>
          <a:p>
            <a:pPr eaLnBrk="1" hangingPunct="1">
              <a:lnSpc>
                <a:spcPct val="90000"/>
              </a:lnSpc>
              <a:buClrTx/>
              <a:buFont typeface="Wingdings" pitchFamily="2" charset="2"/>
              <a:buNone/>
              <a:defRPr/>
            </a:pPr>
            <a:r>
              <a:rPr lang="en-US" sz="2800" dirty="0"/>
              <a:t>     c) </a:t>
            </a:r>
            <a:r>
              <a:rPr lang="en-US" sz="2800" u="sng" dirty="0"/>
              <a:t>stress corrosion</a:t>
            </a:r>
            <a:r>
              <a:rPr lang="en-US" sz="2800" dirty="0"/>
              <a:t> in </a:t>
            </a:r>
            <a:r>
              <a:rPr lang="en-US" sz="2800" dirty="0" err="1"/>
              <a:t>occlusal</a:t>
            </a:r>
            <a:r>
              <a:rPr lang="en-US" sz="2800" dirty="0"/>
              <a:t> pits &amp; surface </a:t>
            </a:r>
          </a:p>
          <a:p>
            <a:pPr eaLnBrk="1" hangingPunct="1">
              <a:lnSpc>
                <a:spcPct val="90000"/>
              </a:lnSpc>
              <a:buClrTx/>
              <a:buFont typeface="Wingdings" pitchFamily="2" charset="2"/>
              <a:buNone/>
              <a:defRPr/>
            </a:pPr>
            <a:r>
              <a:rPr lang="en-US" sz="2800" dirty="0"/>
              <a:t>         irregularities.</a:t>
            </a:r>
          </a:p>
          <a:p>
            <a:pPr eaLnBrk="1" hangingPunct="1">
              <a:lnSpc>
                <a:spcPct val="90000"/>
              </a:lnSpc>
              <a:buClrTx/>
              <a:buFont typeface="Wingdings" pitchFamily="2" charset="2"/>
              <a:buNone/>
              <a:defRPr/>
            </a:pPr>
            <a:r>
              <a:rPr lang="en-US" sz="2800" dirty="0"/>
              <a:t>     d) </a:t>
            </a:r>
            <a:r>
              <a:rPr lang="en-US" sz="2800" u="sng" dirty="0"/>
              <a:t>heterogeneous surface corrosion</a:t>
            </a:r>
            <a:r>
              <a:rPr lang="en-US" sz="2800" dirty="0"/>
              <a:t> in </a:t>
            </a:r>
          </a:p>
          <a:p>
            <a:pPr eaLnBrk="1" hangingPunct="1">
              <a:lnSpc>
                <a:spcPct val="90000"/>
              </a:lnSpc>
              <a:buClrTx/>
              <a:buFont typeface="Wingdings" pitchFamily="2" charset="2"/>
              <a:buNone/>
              <a:defRPr/>
            </a:pPr>
            <a:r>
              <a:rPr lang="en-US" sz="2800" dirty="0"/>
              <a:t>         </a:t>
            </a:r>
            <a:r>
              <a:rPr lang="en-US" sz="2800" dirty="0" err="1"/>
              <a:t>peritectic</a:t>
            </a:r>
            <a:r>
              <a:rPr lang="en-US" sz="2800" dirty="0"/>
              <a:t> alloys. </a:t>
            </a:r>
          </a:p>
          <a:p>
            <a:pPr eaLnBrk="1" hangingPunct="1">
              <a:lnSpc>
                <a:spcPct val="90000"/>
              </a:lnSpc>
              <a:buClrTx/>
              <a:buFont typeface="Wingdings" pitchFamily="2" charset="2"/>
              <a:buNone/>
              <a:defRPr/>
            </a:pPr>
            <a:r>
              <a:rPr lang="en-US" sz="2800" dirty="0"/>
              <a:t>     e) </a:t>
            </a:r>
            <a:r>
              <a:rPr lang="en-US" sz="2800" u="sng" dirty="0"/>
              <a:t>concentration cell corrosion</a:t>
            </a:r>
            <a:r>
              <a:rPr lang="en-US" sz="2800" dirty="0"/>
              <a:t> due to areas </a:t>
            </a:r>
          </a:p>
          <a:p>
            <a:pPr eaLnBrk="1" hangingPunct="1">
              <a:lnSpc>
                <a:spcPct val="90000"/>
              </a:lnSpc>
              <a:buClrTx/>
              <a:buFont typeface="Wingdings" pitchFamily="2" charset="2"/>
              <a:buNone/>
              <a:defRPr/>
            </a:pPr>
            <a:r>
              <a:rPr lang="en-US" sz="2800" dirty="0"/>
              <a:t>         covered by food debris .</a:t>
            </a:r>
            <a:endParaRPr lang="en-IN" sz="2800" dirty="0"/>
          </a:p>
        </p:txBody>
      </p:sp>
      <p:sp>
        <p:nvSpPr>
          <p:cNvPr id="5" name="Date Placeholder 4"/>
          <p:cNvSpPr>
            <a:spLocks noGrp="1"/>
          </p:cNvSpPr>
          <p:nvPr>
            <p:ph type="dt" sz="half" idx="10"/>
          </p:nvPr>
        </p:nvSpPr>
        <p:spPr/>
        <p:txBody>
          <a:bodyPr/>
          <a:lstStyle/>
          <a:p>
            <a:fld id="{177A9517-1313-4820-9697-1876DA85F1B3}"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993BE4A6-DBDA-4453-9FB8-CECA5DCD5B2F}" type="slidenum">
              <a:rPr lang="en-IN"/>
              <a:pPr>
                <a:defRPr/>
              </a:pPr>
              <a:t>16</a:t>
            </a:fld>
            <a:endParaRPr lang="en-IN"/>
          </a:p>
        </p:txBody>
      </p:sp>
    </p:spTree>
    <p:extLst>
      <p:ext uri="{BB962C8B-B14F-4D97-AF65-F5344CB8AC3E}">
        <p14:creationId xmlns:p14="http://schemas.microsoft.com/office/powerpoint/2010/main" val="156665784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7924800" cy="6248400"/>
          </a:xfrm>
        </p:spPr>
        <p:txBody>
          <a:bodyPr>
            <a:normAutofit fontScale="77500" lnSpcReduction="20000"/>
          </a:bodyPr>
          <a:lstStyle/>
          <a:p>
            <a:pPr>
              <a:lnSpc>
                <a:spcPct val="120000"/>
              </a:lnSpc>
              <a:buClrTx/>
            </a:pPr>
            <a:r>
              <a:rPr lang="en-US" b="1" dirty="0">
                <a:latin typeface="Symbol" pitchFamily="18" charset="2"/>
              </a:rPr>
              <a:t>g</a:t>
            </a:r>
            <a:r>
              <a:rPr lang="en-US" b="1" baseline="-25000" dirty="0"/>
              <a:t>1</a:t>
            </a:r>
            <a:r>
              <a:rPr lang="en-US" dirty="0"/>
              <a:t>(Ag-Hg)</a:t>
            </a:r>
            <a:r>
              <a:rPr lang="en-US" dirty="0">
                <a:sym typeface="Wingdings" pitchFamily="2" charset="2"/>
              </a:rPr>
              <a:t> crystals are small and  </a:t>
            </a:r>
            <a:r>
              <a:rPr lang="en-US" dirty="0" err="1">
                <a:sym typeface="Wingdings" pitchFamily="2" charset="2"/>
              </a:rPr>
              <a:t>equiaxed</a:t>
            </a:r>
            <a:r>
              <a:rPr lang="en-US" dirty="0">
                <a:sym typeface="Wingdings" pitchFamily="2" charset="2"/>
              </a:rPr>
              <a:t>.  Most of the matrix is Ag-Hg. That phase has intermediate corrosion resistance.</a:t>
            </a:r>
          </a:p>
          <a:p>
            <a:pPr>
              <a:lnSpc>
                <a:spcPct val="120000"/>
              </a:lnSpc>
              <a:buClrTx/>
            </a:pPr>
            <a:r>
              <a:rPr lang="en-US" b="1" dirty="0">
                <a:latin typeface="Symbol" pitchFamily="18" charset="2"/>
              </a:rPr>
              <a:t>g</a:t>
            </a:r>
            <a:r>
              <a:rPr lang="en-US" b="1" baseline="-25000" dirty="0">
                <a:latin typeface="Symbol" pitchFamily="18" charset="2"/>
              </a:rPr>
              <a:t>2</a:t>
            </a:r>
            <a:r>
              <a:rPr lang="en-US" b="1" dirty="0"/>
              <a:t>(</a:t>
            </a:r>
            <a:r>
              <a:rPr lang="en-US" dirty="0"/>
              <a:t> </a:t>
            </a:r>
            <a:r>
              <a:rPr lang="en-US" dirty="0" err="1"/>
              <a:t>Sn</a:t>
            </a:r>
            <a:r>
              <a:rPr lang="en-US" dirty="0"/>
              <a:t>-Hg)</a:t>
            </a:r>
            <a:r>
              <a:rPr lang="en-US" dirty="0">
                <a:sym typeface="Wingdings" pitchFamily="2" charset="2"/>
              </a:rPr>
              <a:t></a:t>
            </a:r>
          </a:p>
          <a:p>
            <a:pPr>
              <a:lnSpc>
                <a:spcPct val="120000"/>
              </a:lnSpc>
              <a:buClrTx/>
              <a:buNone/>
            </a:pPr>
            <a:r>
              <a:rPr lang="en-US" dirty="0">
                <a:sym typeface="Wingdings" pitchFamily="2" charset="2"/>
              </a:rPr>
              <a:t>  - crystals are long and bladelike penetrating throughout the matrix.</a:t>
            </a:r>
          </a:p>
          <a:p>
            <a:pPr>
              <a:lnSpc>
                <a:spcPct val="120000"/>
              </a:lnSpc>
              <a:buClrTx/>
              <a:buNone/>
            </a:pPr>
            <a:r>
              <a:rPr lang="en-US" dirty="0">
                <a:sym typeface="Wingdings" pitchFamily="2" charset="2"/>
              </a:rPr>
              <a:t>  - more prone to corrosion in clinical restorations.</a:t>
            </a:r>
          </a:p>
          <a:p>
            <a:pPr>
              <a:lnSpc>
                <a:spcPct val="120000"/>
              </a:lnSpc>
              <a:buClrTx/>
              <a:buNone/>
            </a:pPr>
            <a:r>
              <a:rPr lang="en-US" dirty="0">
                <a:sym typeface="Wingdings" pitchFamily="2" charset="2"/>
              </a:rPr>
              <a:t>  - process proceeds from outside the amalgam, along the crystals connecting to new crystals at </a:t>
            </a:r>
            <a:r>
              <a:rPr lang="en-US" dirty="0" err="1">
                <a:sym typeface="Wingdings" pitchFamily="2" charset="2"/>
              </a:rPr>
              <a:t>intercrystalline</a:t>
            </a:r>
            <a:r>
              <a:rPr lang="en-US" dirty="0">
                <a:sym typeface="Wingdings" pitchFamily="2" charset="2"/>
              </a:rPr>
              <a:t> contacts.</a:t>
            </a:r>
          </a:p>
          <a:p>
            <a:pPr>
              <a:lnSpc>
                <a:spcPct val="120000"/>
              </a:lnSpc>
              <a:buClrTx/>
              <a:buNone/>
            </a:pPr>
            <a:r>
              <a:rPr lang="en-US" dirty="0">
                <a:sym typeface="Wingdings" pitchFamily="2" charset="2"/>
              </a:rPr>
              <a:t>  - this produces </a:t>
            </a:r>
            <a:r>
              <a:rPr lang="en-US" u="sng" dirty="0">
                <a:sym typeface="Wingdings" pitchFamily="2" charset="2"/>
              </a:rPr>
              <a:t>penetrating corrosion</a:t>
            </a:r>
            <a:r>
              <a:rPr lang="en-US" dirty="0">
                <a:sym typeface="Wingdings" pitchFamily="2" charset="2"/>
              </a:rPr>
              <a:t> that generates a porous and spongy amalgam with minimal mechanical resistance.</a:t>
            </a:r>
          </a:p>
          <a:p>
            <a:pPr>
              <a:buNone/>
            </a:pPr>
            <a:endParaRPr lang="en-US" dirty="0">
              <a:sym typeface="Wingdings" pitchFamily="2" charset="2"/>
            </a:endParaRPr>
          </a:p>
          <a:p>
            <a:pPr>
              <a:buNone/>
            </a:pPr>
            <a:r>
              <a:rPr lang="en-US" dirty="0">
                <a:sym typeface="Wingdings" pitchFamily="2" charset="2"/>
              </a:rPr>
              <a:t> </a:t>
            </a:r>
          </a:p>
          <a:p>
            <a:endParaRPr lang="en-US" baseline="-25000" dirty="0"/>
          </a:p>
        </p:txBody>
      </p:sp>
      <p:sp>
        <p:nvSpPr>
          <p:cNvPr id="5" name="Date Placeholder 4"/>
          <p:cNvSpPr>
            <a:spLocks noGrp="1"/>
          </p:cNvSpPr>
          <p:nvPr>
            <p:ph type="dt" sz="half" idx="10"/>
          </p:nvPr>
        </p:nvSpPr>
        <p:spPr/>
        <p:txBody>
          <a:bodyPr/>
          <a:lstStyle/>
          <a:p>
            <a:fld id="{6F77E763-C42C-4053-9E8C-493A65B2377B}" type="datetime1">
              <a:rPr lang="en-US" smtClean="0"/>
              <a:pPr/>
              <a:t>3/28/2023</a:t>
            </a:fld>
            <a:endParaRPr lang="en-US"/>
          </a:p>
        </p:txBody>
      </p:sp>
      <p:sp>
        <p:nvSpPr>
          <p:cNvPr id="4" name="Slide Number Placeholder 3"/>
          <p:cNvSpPr>
            <a:spLocks noGrp="1"/>
          </p:cNvSpPr>
          <p:nvPr>
            <p:ph type="sldNum" sz="quarter" idx="12"/>
          </p:nvPr>
        </p:nvSpPr>
        <p:spPr/>
        <p:txBody>
          <a:bodyPr/>
          <a:lstStyle/>
          <a:p>
            <a:fld id="{DC9151A5-2015-4546-A74F-9229BBB90C16}" type="slidenum">
              <a:rPr lang="en-US" smtClean="0"/>
              <a:pPr/>
              <a:t>17</a:t>
            </a:fld>
            <a:endParaRPr lang="en-US"/>
          </a:p>
        </p:txBody>
      </p:sp>
    </p:spTree>
    <p:extLst>
      <p:ext uri="{BB962C8B-B14F-4D97-AF65-F5344CB8AC3E}">
        <p14:creationId xmlns:p14="http://schemas.microsoft.com/office/powerpoint/2010/main" val="710942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990600" y="838200"/>
            <a:ext cx="8001000" cy="5614988"/>
          </a:xfrm>
        </p:spPr>
        <p:txBody>
          <a:bodyPr/>
          <a:lstStyle/>
          <a:p>
            <a:pPr>
              <a:lnSpc>
                <a:spcPct val="90000"/>
              </a:lnSpc>
              <a:buClrTx/>
              <a:defRPr/>
            </a:pPr>
            <a:r>
              <a:rPr lang="en-US" sz="2800" dirty="0"/>
              <a:t>In electro chemical corrosion of low copper alloys the </a:t>
            </a:r>
            <a:r>
              <a:rPr lang="en-US" sz="2800" dirty="0" err="1"/>
              <a:t>Sn</a:t>
            </a:r>
            <a:r>
              <a:rPr lang="en-US" sz="2800" dirty="0"/>
              <a:t>-Hg (</a:t>
            </a:r>
            <a:r>
              <a:rPr lang="en-US" sz="2800" b="1" dirty="0">
                <a:latin typeface="Symbol" pitchFamily="18" charset="2"/>
              </a:rPr>
              <a:t>g</a:t>
            </a:r>
            <a:r>
              <a:rPr lang="en-US" sz="2800" b="1" baseline="-25000" dirty="0">
                <a:latin typeface="Symbol" pitchFamily="18" charset="2"/>
              </a:rPr>
              <a:t>2</a:t>
            </a:r>
            <a:r>
              <a:rPr lang="en-US" sz="2800" dirty="0"/>
              <a:t>) phase is oxidized to </a:t>
            </a:r>
            <a:r>
              <a:rPr lang="en-US" sz="2800" dirty="0" err="1"/>
              <a:t>Sn</a:t>
            </a:r>
            <a:r>
              <a:rPr lang="en-US" sz="2800" dirty="0"/>
              <a:t>-O or </a:t>
            </a:r>
            <a:r>
              <a:rPr lang="en-US" sz="2800" dirty="0" err="1"/>
              <a:t>Sn</a:t>
            </a:r>
            <a:r>
              <a:rPr lang="en-US" sz="2800" dirty="0"/>
              <a:t>-O-</a:t>
            </a:r>
            <a:r>
              <a:rPr lang="en-US" sz="2800" dirty="0" err="1"/>
              <a:t>Cl</a:t>
            </a:r>
            <a:r>
              <a:rPr lang="en-US" sz="2800" dirty="0"/>
              <a:t> phases. These phases are more soluble &amp; leads to loss of metal.</a:t>
            </a:r>
          </a:p>
          <a:p>
            <a:pPr eaLnBrk="1" hangingPunct="1">
              <a:lnSpc>
                <a:spcPct val="90000"/>
              </a:lnSpc>
              <a:buClrTx/>
              <a:buNone/>
              <a:defRPr/>
            </a:pPr>
            <a:endParaRPr lang="en-US" sz="2800" dirty="0"/>
          </a:p>
          <a:p>
            <a:pPr eaLnBrk="1" hangingPunct="1">
              <a:lnSpc>
                <a:spcPct val="90000"/>
              </a:lnSpc>
              <a:buClrTx/>
              <a:defRPr/>
            </a:pPr>
            <a:r>
              <a:rPr lang="en-US" sz="2800" dirty="0"/>
              <a:t>The most intensive corrosion takes place in the areas of the margins. </a:t>
            </a:r>
          </a:p>
          <a:p>
            <a:pPr eaLnBrk="1" hangingPunct="1">
              <a:lnSpc>
                <a:spcPct val="90000"/>
              </a:lnSpc>
              <a:buClrTx/>
              <a:buNone/>
              <a:defRPr/>
            </a:pPr>
            <a:endParaRPr lang="en-US" sz="2800" dirty="0"/>
          </a:p>
          <a:p>
            <a:pPr>
              <a:lnSpc>
                <a:spcPct val="90000"/>
              </a:lnSpc>
              <a:buClrTx/>
              <a:defRPr/>
            </a:pPr>
            <a:r>
              <a:rPr lang="en-US" sz="2800" dirty="0"/>
              <a:t>The high copper </a:t>
            </a:r>
            <a:r>
              <a:rPr lang="en-US" sz="2800" b="1" dirty="0">
                <a:latin typeface="Symbol" pitchFamily="18" charset="2"/>
              </a:rPr>
              <a:t>g</a:t>
            </a:r>
            <a:r>
              <a:rPr lang="en-US" sz="2800" baseline="-25000" dirty="0"/>
              <a:t>2</a:t>
            </a:r>
            <a:r>
              <a:rPr lang="en-US" sz="2800" dirty="0"/>
              <a:t> free amalgams are more corrosion resistant, but they suffer deterioration, because of the Cu-</a:t>
            </a:r>
            <a:r>
              <a:rPr lang="en-US" sz="2800" dirty="0" err="1"/>
              <a:t>Sn</a:t>
            </a:r>
            <a:r>
              <a:rPr lang="en-US" sz="2800" dirty="0"/>
              <a:t> (copper tin) phase</a:t>
            </a:r>
            <a:r>
              <a:rPr lang="en-US" dirty="0"/>
              <a:t>.</a:t>
            </a:r>
            <a:r>
              <a:rPr lang="en-US" sz="2400" dirty="0"/>
              <a:t> </a:t>
            </a:r>
          </a:p>
          <a:p>
            <a:pPr eaLnBrk="1" hangingPunct="1">
              <a:lnSpc>
                <a:spcPct val="90000"/>
              </a:lnSpc>
              <a:buFont typeface="Wingdings" pitchFamily="2" charset="2"/>
              <a:buNone/>
              <a:defRPr/>
            </a:pPr>
            <a:r>
              <a:rPr lang="en-US" sz="2400" dirty="0"/>
              <a:t>    </a:t>
            </a:r>
            <a:endParaRPr lang="en-IN" sz="2400" dirty="0"/>
          </a:p>
        </p:txBody>
      </p:sp>
      <p:sp>
        <p:nvSpPr>
          <p:cNvPr id="5" name="Date Placeholder 4"/>
          <p:cNvSpPr>
            <a:spLocks noGrp="1"/>
          </p:cNvSpPr>
          <p:nvPr>
            <p:ph type="dt" sz="half" idx="10"/>
          </p:nvPr>
        </p:nvSpPr>
        <p:spPr/>
        <p:txBody>
          <a:bodyPr/>
          <a:lstStyle/>
          <a:p>
            <a:fld id="{98408BD0-4605-423C-AA97-C1E7DF6A4052}"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1F77E9AA-2EED-4179-8119-1F043D521F50}" type="slidenum">
              <a:rPr lang="en-IN"/>
              <a:pPr>
                <a:defRPr/>
              </a:pPr>
              <a:t>18</a:t>
            </a:fld>
            <a:endParaRPr lang="en-IN"/>
          </a:p>
        </p:txBody>
      </p:sp>
    </p:spTree>
    <p:extLst>
      <p:ext uri="{BB962C8B-B14F-4D97-AF65-F5344CB8AC3E}">
        <p14:creationId xmlns:p14="http://schemas.microsoft.com/office/powerpoint/2010/main" val="370293951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68313" y="0"/>
            <a:ext cx="6551612" cy="765175"/>
          </a:xfrm>
        </p:spPr>
        <p:txBody>
          <a:bodyPr/>
          <a:lstStyle/>
          <a:p>
            <a:pPr eaLnBrk="1" hangingPunct="1">
              <a:defRPr/>
            </a:pPr>
            <a:r>
              <a:rPr lang="en-US" sz="4000" dirty="0"/>
              <a:t>     </a:t>
            </a:r>
            <a:r>
              <a:rPr lang="en-US" sz="4000" u="sng" dirty="0">
                <a:solidFill>
                  <a:schemeClr val="accent3">
                    <a:lumMod val="75000"/>
                  </a:schemeClr>
                </a:solidFill>
              </a:rPr>
              <a:t>NOBLE METAL ALLOYS</a:t>
            </a:r>
            <a:endParaRPr lang="en-IN" sz="4000" u="sng" dirty="0">
              <a:solidFill>
                <a:schemeClr val="accent3">
                  <a:lumMod val="75000"/>
                </a:schemeClr>
              </a:solidFill>
            </a:endParaRPr>
          </a:p>
        </p:txBody>
      </p:sp>
      <p:sp>
        <p:nvSpPr>
          <p:cNvPr id="82947" name="Rectangle 3"/>
          <p:cNvSpPr>
            <a:spLocks noGrp="1" noChangeArrowheads="1"/>
          </p:cNvSpPr>
          <p:nvPr>
            <p:ph type="body" sz="half" idx="1"/>
          </p:nvPr>
        </p:nvSpPr>
        <p:spPr>
          <a:xfrm>
            <a:off x="914400" y="1066800"/>
            <a:ext cx="6178550" cy="5791200"/>
          </a:xfrm>
        </p:spPr>
        <p:txBody>
          <a:bodyPr>
            <a:normAutofit lnSpcReduction="10000"/>
          </a:bodyPr>
          <a:lstStyle/>
          <a:p>
            <a:pPr eaLnBrk="1" hangingPunct="1">
              <a:buClrTx/>
              <a:defRPr/>
            </a:pPr>
            <a:r>
              <a:rPr lang="en-US" sz="2400" dirty="0"/>
              <a:t>Gold alloys conforming to ADA specification No. 5 (more than 75% gold and platinum </a:t>
            </a:r>
            <a:r>
              <a:rPr lang="en-US" sz="2400" dirty="0" err="1"/>
              <a:t>gp</a:t>
            </a:r>
            <a:r>
              <a:rPr lang="en-US" sz="2400" dirty="0"/>
              <a:t> metals) are highly resistant in the oral environment to electrochemical forms of deterioration. </a:t>
            </a:r>
          </a:p>
          <a:p>
            <a:pPr eaLnBrk="1" hangingPunct="1">
              <a:buClrTx/>
              <a:defRPr/>
            </a:pPr>
            <a:r>
              <a:rPr lang="en-US" sz="2400" dirty="0"/>
              <a:t>Their resistance is due to thermodynamic stability of the noble elements, which dominates the </a:t>
            </a:r>
            <a:r>
              <a:rPr lang="en-US" sz="2400" dirty="0" err="1"/>
              <a:t>behaviour</a:t>
            </a:r>
            <a:r>
              <a:rPr lang="en-US" sz="2400" dirty="0"/>
              <a:t> of the essentially single phase materials. </a:t>
            </a:r>
          </a:p>
          <a:p>
            <a:pPr eaLnBrk="1" hangingPunct="1">
              <a:buClrTx/>
              <a:defRPr/>
            </a:pPr>
            <a:r>
              <a:rPr lang="en-US" sz="2400" dirty="0"/>
              <a:t>The resistance to chloride corrosion decreases as the gold and platinum  metal content of the alloy decreases.</a:t>
            </a:r>
          </a:p>
          <a:p>
            <a:pPr eaLnBrk="1" hangingPunct="1">
              <a:buClrTx/>
              <a:defRPr/>
            </a:pPr>
            <a:r>
              <a:rPr lang="en-US" sz="2400" dirty="0"/>
              <a:t>Silver is attacked by the oral environment, but its resistance to chloride corrosion can be substantially improved by alloying with palladium, which includes </a:t>
            </a:r>
            <a:r>
              <a:rPr lang="en-US" sz="2400" dirty="0" err="1"/>
              <a:t>passivation</a:t>
            </a:r>
            <a:r>
              <a:rPr lang="en-US" sz="2400" dirty="0"/>
              <a:t>.</a:t>
            </a:r>
            <a:endParaRPr lang="en-IN" sz="2400" dirty="0"/>
          </a:p>
        </p:txBody>
      </p:sp>
      <p:pic>
        <p:nvPicPr>
          <p:cNvPr id="82948" name="Picture 4" descr="cosmet1a"/>
          <p:cNvPicPr>
            <a:picLocks noGrp="1" noChangeAspect="1" noChangeArrowheads="1"/>
          </p:cNvPicPr>
          <p:nvPr>
            <p:ph sz="half" idx="2"/>
          </p:nvPr>
        </p:nvPicPr>
        <p:blipFill>
          <a:blip r:embed="rId2"/>
          <a:srcRect l="10812" t="42117" r="17163" b="11952"/>
          <a:stretch>
            <a:fillRect/>
          </a:stretch>
        </p:blipFill>
        <p:spPr>
          <a:xfrm>
            <a:off x="6934200" y="152400"/>
            <a:ext cx="2054225" cy="1941513"/>
          </a:xfrm>
          <a:noFill/>
        </p:spPr>
      </p:pic>
      <p:sp>
        <p:nvSpPr>
          <p:cNvPr id="6" name="Date Placeholder 5"/>
          <p:cNvSpPr>
            <a:spLocks noGrp="1"/>
          </p:cNvSpPr>
          <p:nvPr>
            <p:ph type="dt" sz="half" idx="10"/>
          </p:nvPr>
        </p:nvSpPr>
        <p:spPr/>
        <p:txBody>
          <a:bodyPr/>
          <a:lstStyle/>
          <a:p>
            <a:pPr>
              <a:defRPr/>
            </a:pPr>
            <a:fld id="{4B09C27C-4437-4863-8AD3-F5E4535B372F}" type="datetime1">
              <a:rPr lang="en-US" smtClean="0"/>
              <a:pPr>
                <a:defRPr/>
              </a:pPr>
              <a:t>3/28/2023</a:t>
            </a:fld>
            <a:endParaRPr lang="en-IN"/>
          </a:p>
        </p:txBody>
      </p:sp>
      <p:sp>
        <p:nvSpPr>
          <p:cNvPr id="5" name="Slide Number Placeholder 6"/>
          <p:cNvSpPr>
            <a:spLocks noGrp="1"/>
          </p:cNvSpPr>
          <p:nvPr>
            <p:ph type="sldNum" sz="quarter" idx="12"/>
          </p:nvPr>
        </p:nvSpPr>
        <p:spPr/>
        <p:txBody>
          <a:bodyPr/>
          <a:lstStyle/>
          <a:p>
            <a:pPr>
              <a:defRPr/>
            </a:pPr>
            <a:fld id="{62EB4686-5F60-4CBB-B181-D66FDDA811DD}" type="slidenum">
              <a:rPr lang="en-IN"/>
              <a:pPr>
                <a:defRPr/>
              </a:pPr>
              <a:t>19</a:t>
            </a:fld>
            <a:endParaRPr lang="en-IN"/>
          </a:p>
        </p:txBody>
      </p:sp>
    </p:spTree>
    <p:extLst>
      <p:ext uri="{BB962C8B-B14F-4D97-AF65-F5344CB8AC3E}">
        <p14:creationId xmlns:p14="http://schemas.microsoft.com/office/powerpoint/2010/main" val="286334356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82948"/>
                                        </p:tgtEl>
                                        <p:attrNameLst>
                                          <p:attrName>style.visibility</p:attrName>
                                        </p:attrNameLst>
                                      </p:cBhvr>
                                      <p:to>
                                        <p:strVal val="visible"/>
                                      </p:to>
                                    </p:set>
                                    <p:animEffect transition="in" filter="slide(fromBottom)">
                                      <p:cBhvr>
                                        <p:cTn id="7" dur="500"/>
                                        <p:tgtEl>
                                          <p:spTgt spid="82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C9151A5-2015-4546-A74F-9229BBB90C16}" type="slidenum">
              <a:rPr lang="en-US" smtClean="0"/>
              <a:pPr/>
              <a:t>2</a:t>
            </a:fld>
            <a:endParaRPr lang="en-US" dirty="0"/>
          </a:p>
        </p:txBody>
      </p:sp>
      <p:sp>
        <p:nvSpPr>
          <p:cNvPr id="5" name="Date Placeholder 4"/>
          <p:cNvSpPr>
            <a:spLocks noGrp="1"/>
          </p:cNvSpPr>
          <p:nvPr>
            <p:ph type="dt" sz="half" idx="10"/>
          </p:nvPr>
        </p:nvSpPr>
        <p:spPr/>
        <p:txBody>
          <a:bodyPr/>
          <a:lstStyle/>
          <a:p>
            <a:fld id="{671DFD2C-7E68-463E-AA5C-50E685EFECB9}" type="datetime1">
              <a:rPr lang="en-US" smtClean="0"/>
              <a:pPr/>
              <a:t>3/28/2023</a:t>
            </a:fld>
            <a:endParaRPr lang="en-US"/>
          </a:p>
        </p:txBody>
      </p:sp>
      <p:sp>
        <p:nvSpPr>
          <p:cNvPr id="8" name="Title 7"/>
          <p:cNvSpPr>
            <a:spLocks noGrp="1"/>
          </p:cNvSpPr>
          <p:nvPr>
            <p:ph type="ctrTitle"/>
          </p:nvPr>
        </p:nvSpPr>
        <p:spPr>
          <a:xfrm>
            <a:off x="1371600" y="762000"/>
            <a:ext cx="7406640" cy="1472184"/>
          </a:xfrm>
        </p:spPr>
        <p:txBody>
          <a:bodyPr>
            <a:normAutofit fontScale="90000"/>
          </a:bodyPr>
          <a:lstStyle/>
          <a:p>
            <a:r>
              <a:rPr lang="en-US" sz="4400" b="1" dirty="0">
                <a:latin typeface="Times New Roman" panose="02020603050405020304" pitchFamily="18" charset="0"/>
                <a:cs typeface="Times New Roman" panose="02020603050405020304" pitchFamily="18" charset="0"/>
              </a:rPr>
              <a:t>Specific learning Objectives </a:t>
            </a:r>
            <a:r>
              <a:rPr lang="en-US" sz="4400" dirty="0"/>
              <a:t/>
            </a:r>
            <a:br>
              <a:rPr lang="en-US" sz="4400" dirty="0"/>
            </a:br>
            <a:r>
              <a:rPr lang="en-US" sz="4000" dirty="0"/>
              <a:t/>
            </a:r>
            <a:br>
              <a:rPr lang="en-US" sz="4000" dirty="0"/>
            </a:br>
            <a:endParaRPr lang="en-US" dirty="0"/>
          </a:p>
        </p:txBody>
      </p:sp>
      <p:graphicFrame>
        <p:nvGraphicFramePr>
          <p:cNvPr id="9" name="Table 8"/>
          <p:cNvGraphicFramePr>
            <a:graphicFrameLocks noGrp="1"/>
          </p:cNvGraphicFramePr>
          <p:nvPr>
            <p:extLst/>
          </p:nvPr>
        </p:nvGraphicFramePr>
        <p:xfrm>
          <a:off x="990599" y="1752598"/>
          <a:ext cx="7772401" cy="2677968"/>
        </p:xfrm>
        <a:graphic>
          <a:graphicData uri="http://schemas.openxmlformats.org/drawingml/2006/table">
            <a:tbl>
              <a:tblPr firstRow="1" bandRow="1">
                <a:tableStyleId>{5C22544A-7EE6-4342-B048-85BDC9FD1C3A}</a:tableStyleId>
              </a:tblPr>
              <a:tblGrid>
                <a:gridCol w="2051356">
                  <a:extLst>
                    <a:ext uri="{9D8B030D-6E8A-4147-A177-3AD203B41FA5}">
                      <a16:colId xmlns:a16="http://schemas.microsoft.com/office/drawing/2014/main" xmlns="" val="946123654"/>
                    </a:ext>
                  </a:extLst>
                </a:gridCol>
                <a:gridCol w="3387123">
                  <a:extLst>
                    <a:ext uri="{9D8B030D-6E8A-4147-A177-3AD203B41FA5}">
                      <a16:colId xmlns:a16="http://schemas.microsoft.com/office/drawing/2014/main" xmlns="" val="2411658997"/>
                    </a:ext>
                  </a:extLst>
                </a:gridCol>
                <a:gridCol w="2333922">
                  <a:extLst>
                    <a:ext uri="{9D8B030D-6E8A-4147-A177-3AD203B41FA5}">
                      <a16:colId xmlns:a16="http://schemas.microsoft.com/office/drawing/2014/main" xmlns="" val="3411213719"/>
                    </a:ext>
                  </a:extLst>
                </a:gridCol>
              </a:tblGrid>
              <a:tr h="669492">
                <a:tc>
                  <a:txBody>
                    <a:bodyPr/>
                    <a:lstStyle/>
                    <a:p>
                      <a:r>
                        <a:rPr lang="en-US" dirty="0" smtClean="0"/>
                        <a:t>Core areas* </a:t>
                      </a:r>
                      <a:endParaRPr lang="en-US" dirty="0"/>
                    </a:p>
                  </a:txBody>
                  <a:tcPr/>
                </a:tc>
                <a:tc>
                  <a:txBody>
                    <a:bodyPr/>
                    <a:lstStyle/>
                    <a:p>
                      <a:r>
                        <a:rPr lang="en-US" dirty="0" smtClean="0"/>
                        <a:t>Domain</a:t>
                      </a:r>
                      <a:r>
                        <a:rPr lang="en-US" baseline="0" dirty="0" smtClean="0"/>
                        <a:t> **</a:t>
                      </a:r>
                      <a:endParaRPr lang="en-US" dirty="0"/>
                    </a:p>
                  </a:txBody>
                  <a:tcPr/>
                </a:tc>
                <a:tc>
                  <a:txBody>
                    <a:bodyPr/>
                    <a:lstStyle/>
                    <a:p>
                      <a:r>
                        <a:rPr lang="en-US" dirty="0" smtClean="0"/>
                        <a:t>Category #</a:t>
                      </a:r>
                      <a:endParaRPr lang="en-US" dirty="0"/>
                    </a:p>
                  </a:txBody>
                  <a:tcPr/>
                </a:tc>
                <a:extLst>
                  <a:ext uri="{0D108BD9-81ED-4DB2-BD59-A6C34878D82A}">
                    <a16:rowId xmlns:a16="http://schemas.microsoft.com/office/drawing/2014/main" xmlns="" val="868424398"/>
                  </a:ext>
                </a:extLst>
              </a:tr>
              <a:tr h="6694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Introduction</a:t>
                      </a:r>
                    </a:p>
                    <a:p>
                      <a:endParaRPr lang="en-US" dirty="0"/>
                    </a:p>
                  </a:txBody>
                  <a:tcPr/>
                </a:tc>
                <a:tc>
                  <a:txBody>
                    <a:bodyPr/>
                    <a:lstStyle/>
                    <a:p>
                      <a:r>
                        <a:rPr lang="en-US" sz="1800" dirty="0" smtClean="0"/>
                        <a:t>Cognitive</a:t>
                      </a:r>
                      <a:endParaRPr lang="en-US" dirty="0"/>
                    </a:p>
                  </a:txBody>
                  <a:tcPr/>
                </a:tc>
                <a:tc>
                  <a:txBody>
                    <a:bodyPr/>
                    <a:lstStyle/>
                    <a:p>
                      <a:r>
                        <a:rPr lang="en-US" sz="1800" dirty="0" smtClean="0"/>
                        <a:t>Must know </a:t>
                      </a:r>
                      <a:endParaRPr lang="en-US" dirty="0"/>
                    </a:p>
                  </a:txBody>
                  <a:tcPr/>
                </a:tc>
                <a:extLst>
                  <a:ext uri="{0D108BD9-81ED-4DB2-BD59-A6C34878D82A}">
                    <a16:rowId xmlns:a16="http://schemas.microsoft.com/office/drawing/2014/main" xmlns="" val="3586572506"/>
                  </a:ext>
                </a:extLst>
              </a:tr>
              <a:tr h="669492">
                <a:tc>
                  <a:txBody>
                    <a:bodyPr/>
                    <a:lstStyle/>
                    <a:p>
                      <a:pPr>
                        <a:buClrTx/>
                        <a:defRPr/>
                      </a:pPr>
                      <a:r>
                        <a:rPr lang="en-US" sz="1800" dirty="0" smtClean="0"/>
                        <a:t>Tarnish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Cognitive</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Must know </a:t>
                      </a:r>
                      <a:endParaRPr lang="en-US" dirty="0" smtClean="0"/>
                    </a:p>
                    <a:p>
                      <a:endParaRPr lang="en-US" dirty="0"/>
                    </a:p>
                  </a:txBody>
                  <a:tcPr/>
                </a:tc>
                <a:extLst>
                  <a:ext uri="{0D108BD9-81ED-4DB2-BD59-A6C34878D82A}">
                    <a16:rowId xmlns:a16="http://schemas.microsoft.com/office/drawing/2014/main" xmlns="" val="2359924706"/>
                  </a:ext>
                </a:extLst>
              </a:tr>
              <a:tr h="6694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Corrosion</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Cognitive</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Must know </a:t>
                      </a:r>
                      <a:endParaRPr lang="en-US" dirty="0" smtClean="0"/>
                    </a:p>
                    <a:p>
                      <a:endParaRPr lang="en-US" dirty="0"/>
                    </a:p>
                  </a:txBody>
                  <a:tcPr/>
                </a:tc>
                <a:extLst>
                  <a:ext uri="{0D108BD9-81ED-4DB2-BD59-A6C34878D82A}">
                    <a16:rowId xmlns:a16="http://schemas.microsoft.com/office/drawing/2014/main" xmlns="" val="2577297493"/>
                  </a:ext>
                </a:extLst>
              </a:tr>
            </a:tbl>
          </a:graphicData>
        </a:graphic>
      </p:graphicFrame>
    </p:spTree>
    <p:extLst>
      <p:ext uri="{BB962C8B-B14F-4D97-AF65-F5344CB8AC3E}">
        <p14:creationId xmlns:p14="http://schemas.microsoft.com/office/powerpoint/2010/main" val="2883315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828800" y="381000"/>
            <a:ext cx="5562600" cy="914400"/>
          </a:xfrm>
        </p:spPr>
        <p:txBody>
          <a:bodyPr>
            <a:noAutofit/>
          </a:bodyPr>
          <a:lstStyle/>
          <a:p>
            <a:pPr eaLnBrk="1" hangingPunct="1">
              <a:defRPr/>
            </a:pPr>
            <a:r>
              <a:rPr lang="en-US" sz="4400" u="sng" dirty="0">
                <a:solidFill>
                  <a:schemeClr val="accent3">
                    <a:lumMod val="75000"/>
                  </a:schemeClr>
                </a:solidFill>
              </a:rPr>
              <a:t>BASE METAL ALLOYS</a:t>
            </a:r>
            <a:r>
              <a:rPr lang="en-US" sz="4400" dirty="0">
                <a:solidFill>
                  <a:schemeClr val="accent3">
                    <a:lumMod val="75000"/>
                  </a:schemeClr>
                </a:solidFill>
              </a:rPr>
              <a:t/>
            </a:r>
            <a:br>
              <a:rPr lang="en-US" sz="4400" dirty="0">
                <a:solidFill>
                  <a:schemeClr val="accent3">
                    <a:lumMod val="75000"/>
                  </a:schemeClr>
                </a:solidFill>
              </a:rPr>
            </a:br>
            <a:endParaRPr lang="en-IN" sz="4400" dirty="0">
              <a:solidFill>
                <a:schemeClr val="accent3">
                  <a:lumMod val="75000"/>
                </a:schemeClr>
              </a:solidFill>
            </a:endParaRPr>
          </a:p>
        </p:txBody>
      </p:sp>
      <p:sp>
        <p:nvSpPr>
          <p:cNvPr id="83971" name="Rectangle 3"/>
          <p:cNvSpPr>
            <a:spLocks noGrp="1" noChangeArrowheads="1"/>
          </p:cNvSpPr>
          <p:nvPr>
            <p:ph idx="1"/>
          </p:nvPr>
        </p:nvSpPr>
        <p:spPr>
          <a:xfrm>
            <a:off x="914400" y="1371600"/>
            <a:ext cx="8077200" cy="5297489"/>
          </a:xfrm>
        </p:spPr>
        <p:txBody>
          <a:bodyPr/>
          <a:lstStyle/>
          <a:p>
            <a:pPr eaLnBrk="1" hangingPunct="1">
              <a:lnSpc>
                <a:spcPct val="90000"/>
              </a:lnSpc>
              <a:buClrTx/>
              <a:defRPr/>
            </a:pPr>
            <a:r>
              <a:rPr lang="en-US" sz="2800" dirty="0"/>
              <a:t>Cobalt, Nickel, Iron and Titanium are the major elements used in these alloys. Metals such as chromium, molybdenum, vanadium and </a:t>
            </a:r>
            <a:r>
              <a:rPr lang="en-US" sz="2800" dirty="0" err="1"/>
              <a:t>aluminium</a:t>
            </a:r>
            <a:r>
              <a:rPr lang="en-US" sz="2800" dirty="0"/>
              <a:t> are base metals that are not thermodynamically stable in oral environment.</a:t>
            </a:r>
          </a:p>
          <a:p>
            <a:pPr eaLnBrk="1" hangingPunct="1">
              <a:lnSpc>
                <a:spcPct val="90000"/>
              </a:lnSpc>
              <a:buClrTx/>
              <a:defRPr/>
            </a:pPr>
            <a:r>
              <a:rPr lang="en-US" sz="2800" dirty="0"/>
              <a:t>These elements have high affinity for oxygen, but the oxide layer formed provides a </a:t>
            </a:r>
            <a:r>
              <a:rPr lang="en-US" sz="2800" dirty="0" err="1"/>
              <a:t>passivating</a:t>
            </a:r>
            <a:r>
              <a:rPr lang="en-US" sz="2800" dirty="0"/>
              <a:t> effect &amp; gives protection against further tarnish &amp; corrosion.</a:t>
            </a:r>
          </a:p>
          <a:p>
            <a:pPr eaLnBrk="1" hangingPunct="1">
              <a:lnSpc>
                <a:spcPct val="90000"/>
              </a:lnSpc>
              <a:buClrTx/>
              <a:defRPr/>
            </a:pPr>
            <a:r>
              <a:rPr lang="en-US" sz="2800" dirty="0"/>
              <a:t>These films are quite susceptible to tensile stresses &amp; ions like chlorides, may disrupt and rapid corrosion may occur.   </a:t>
            </a:r>
            <a:endParaRPr lang="en-IN" sz="2800" dirty="0"/>
          </a:p>
        </p:txBody>
      </p:sp>
      <p:sp>
        <p:nvSpPr>
          <p:cNvPr id="5" name="Date Placeholder 4"/>
          <p:cNvSpPr>
            <a:spLocks noGrp="1"/>
          </p:cNvSpPr>
          <p:nvPr>
            <p:ph type="dt" sz="half" idx="10"/>
          </p:nvPr>
        </p:nvSpPr>
        <p:spPr/>
        <p:txBody>
          <a:bodyPr/>
          <a:lstStyle/>
          <a:p>
            <a:fld id="{7A2E6FC3-0D49-4E17-8083-4BA10FF13422}"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FBE9BAB7-852C-4409-A007-60E671212E27}" type="slidenum">
              <a:rPr lang="en-IN"/>
              <a:pPr>
                <a:defRPr/>
              </a:pPr>
              <a:t>20</a:t>
            </a:fld>
            <a:endParaRPr lang="en-IN"/>
          </a:p>
        </p:txBody>
      </p:sp>
    </p:spTree>
    <p:extLst>
      <p:ext uri="{BB962C8B-B14F-4D97-AF65-F5344CB8AC3E}">
        <p14:creationId xmlns:p14="http://schemas.microsoft.com/office/powerpoint/2010/main" val="288064781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447800" y="304800"/>
            <a:ext cx="7498080" cy="1143000"/>
          </a:xfrm>
        </p:spPr>
        <p:txBody>
          <a:bodyPr>
            <a:normAutofit fontScale="90000"/>
          </a:bodyPr>
          <a:lstStyle/>
          <a:p>
            <a:pPr eaLnBrk="1" hangingPunct="1">
              <a:defRPr/>
            </a:pPr>
            <a:r>
              <a:rPr lang="en-US" u="sng" dirty="0">
                <a:solidFill>
                  <a:schemeClr val="accent3">
                    <a:lumMod val="75000"/>
                  </a:schemeClr>
                </a:solidFill>
              </a:rPr>
              <a:t>MEASUREMENT OF CORROSION</a:t>
            </a:r>
            <a:endParaRPr lang="en-IN" u="sng" dirty="0">
              <a:solidFill>
                <a:schemeClr val="accent3">
                  <a:lumMod val="75000"/>
                </a:schemeClr>
              </a:solidFill>
            </a:endParaRPr>
          </a:p>
        </p:txBody>
      </p:sp>
      <p:sp>
        <p:nvSpPr>
          <p:cNvPr id="55299" name="Rectangle 3"/>
          <p:cNvSpPr>
            <a:spLocks noGrp="1" noChangeArrowheads="1"/>
          </p:cNvSpPr>
          <p:nvPr>
            <p:ph idx="1"/>
          </p:nvPr>
        </p:nvSpPr>
        <p:spPr>
          <a:xfrm>
            <a:off x="1435608" y="1447800"/>
            <a:ext cx="7498080" cy="5105400"/>
          </a:xfrm>
        </p:spPr>
        <p:txBody>
          <a:bodyPr>
            <a:normAutofit fontScale="85000" lnSpcReduction="20000"/>
          </a:bodyPr>
          <a:lstStyle/>
          <a:p>
            <a:pPr eaLnBrk="1" hangingPunct="1">
              <a:buClrTx/>
              <a:buFont typeface="Arial" pitchFamily="34" charset="0"/>
              <a:buChar char="•"/>
              <a:defRPr/>
            </a:pPr>
            <a:r>
              <a:rPr lang="en-US" dirty="0"/>
              <a:t>Visual methods.</a:t>
            </a:r>
          </a:p>
          <a:p>
            <a:pPr eaLnBrk="1" hangingPunct="1">
              <a:buClrTx/>
              <a:buFont typeface="Arial" pitchFamily="34" charset="0"/>
              <a:buChar char="•"/>
              <a:defRPr/>
            </a:pPr>
            <a:endParaRPr lang="en-US" dirty="0"/>
          </a:p>
          <a:p>
            <a:pPr eaLnBrk="1" hangingPunct="1">
              <a:buClrTx/>
              <a:buFont typeface="Arial" pitchFamily="34" charset="0"/>
              <a:buChar char="•"/>
              <a:defRPr/>
            </a:pPr>
            <a:r>
              <a:rPr lang="en-US" dirty="0" err="1"/>
              <a:t>Potentiodynamic</a:t>
            </a:r>
            <a:r>
              <a:rPr lang="en-US" dirty="0"/>
              <a:t> polarization test.</a:t>
            </a:r>
          </a:p>
          <a:p>
            <a:pPr eaLnBrk="1" hangingPunct="1">
              <a:buClrTx/>
              <a:buFont typeface="Arial" pitchFamily="34" charset="0"/>
              <a:buChar char="•"/>
              <a:defRPr/>
            </a:pPr>
            <a:endParaRPr lang="en-US" dirty="0"/>
          </a:p>
          <a:p>
            <a:pPr eaLnBrk="1" hangingPunct="1">
              <a:buClrTx/>
              <a:buFont typeface="Arial" pitchFamily="34" charset="0"/>
              <a:buChar char="•"/>
              <a:defRPr/>
            </a:pPr>
            <a:r>
              <a:rPr lang="en-IN" dirty="0"/>
              <a:t>Electrochemical impedance  spectroscopy.</a:t>
            </a:r>
          </a:p>
          <a:p>
            <a:pPr eaLnBrk="1" hangingPunct="1">
              <a:buClrTx/>
              <a:buFont typeface="Arial" pitchFamily="34" charset="0"/>
              <a:buChar char="•"/>
              <a:defRPr/>
            </a:pPr>
            <a:endParaRPr lang="en-IN" dirty="0"/>
          </a:p>
          <a:p>
            <a:pPr eaLnBrk="1" hangingPunct="1">
              <a:buClrTx/>
              <a:buFont typeface="Arial" pitchFamily="34" charset="0"/>
              <a:buChar char="•"/>
              <a:defRPr/>
            </a:pPr>
            <a:r>
              <a:rPr lang="en-IN" dirty="0"/>
              <a:t>Scanning electrochemical microscope </a:t>
            </a:r>
          </a:p>
          <a:p>
            <a:pPr eaLnBrk="1" hangingPunct="1">
              <a:buClrTx/>
              <a:buNone/>
              <a:defRPr/>
            </a:pPr>
            <a:r>
              <a:rPr lang="en-IN" dirty="0"/>
              <a:t>   (SECM)</a:t>
            </a:r>
          </a:p>
          <a:p>
            <a:pPr eaLnBrk="1" hangingPunct="1">
              <a:buClrTx/>
              <a:buFont typeface="Arial" pitchFamily="34" charset="0"/>
              <a:buChar char="•"/>
              <a:defRPr/>
            </a:pPr>
            <a:r>
              <a:rPr lang="en-IN" dirty="0"/>
              <a:t>ISO has approved standard 10271, which requires alloy to be immersed in aqueous corrosion testing solution of lactic acid and </a:t>
            </a:r>
            <a:r>
              <a:rPr lang="en-IN" dirty="0" err="1"/>
              <a:t>Nacl</a:t>
            </a:r>
            <a:r>
              <a:rPr lang="en-IN" dirty="0"/>
              <a:t> and concentration of released elements is to be measured.</a:t>
            </a:r>
          </a:p>
        </p:txBody>
      </p:sp>
      <p:sp>
        <p:nvSpPr>
          <p:cNvPr id="5" name="Date Placeholder 4"/>
          <p:cNvSpPr>
            <a:spLocks noGrp="1"/>
          </p:cNvSpPr>
          <p:nvPr>
            <p:ph type="dt" sz="half" idx="10"/>
          </p:nvPr>
        </p:nvSpPr>
        <p:spPr/>
        <p:txBody>
          <a:bodyPr/>
          <a:lstStyle/>
          <a:p>
            <a:fld id="{8B887C6C-6E8D-4B24-89E0-1E321EB36097}"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ADD10E54-FD40-47A6-A262-12D50879FCEC}" type="slidenum">
              <a:rPr lang="en-IN"/>
              <a:pPr>
                <a:defRPr/>
              </a:pPr>
              <a:t>21</a:t>
            </a:fld>
            <a:endParaRPr lang="en-IN"/>
          </a:p>
        </p:txBody>
      </p:sp>
    </p:spTree>
    <p:extLst>
      <p:ext uri="{BB962C8B-B14F-4D97-AF65-F5344CB8AC3E}">
        <p14:creationId xmlns:p14="http://schemas.microsoft.com/office/powerpoint/2010/main" val="33339340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7525" name="Rectangle 5"/>
          <p:cNvSpPr>
            <a:spLocks noGrp="1" noChangeArrowheads="1"/>
          </p:cNvSpPr>
          <p:nvPr>
            <p:ph type="title"/>
          </p:nvPr>
        </p:nvSpPr>
        <p:spPr>
          <a:xfrm>
            <a:off x="914400" y="5410200"/>
            <a:ext cx="8229600" cy="1150937"/>
          </a:xfrm>
        </p:spPr>
        <p:txBody>
          <a:bodyPr/>
          <a:lstStyle/>
          <a:p>
            <a:pPr eaLnBrk="1" hangingPunct="1">
              <a:defRPr/>
            </a:pPr>
            <a:r>
              <a:rPr lang="en-US" sz="3200" dirty="0"/>
              <a:t>Scanning Electrochemical Microscope (SECM)</a:t>
            </a:r>
            <a:r>
              <a:rPr lang="en-IN" sz="3200" dirty="0"/>
              <a:t/>
            </a:r>
            <a:br>
              <a:rPr lang="en-IN" sz="3200" dirty="0"/>
            </a:br>
            <a:endParaRPr lang="en-IN" sz="3200" dirty="0"/>
          </a:p>
        </p:txBody>
      </p:sp>
      <p:pic>
        <p:nvPicPr>
          <p:cNvPr id="47108" name="Picture 4" descr="Picture 240"/>
          <p:cNvPicPr>
            <a:picLocks noGrp="1" noChangeAspect="1" noChangeArrowheads="1"/>
          </p:cNvPicPr>
          <p:nvPr>
            <p:ph idx="1"/>
          </p:nvPr>
        </p:nvPicPr>
        <p:blipFill>
          <a:blip r:embed="rId2"/>
          <a:srcRect l="8804" t="20023" r="7390" b="17139"/>
          <a:stretch>
            <a:fillRect/>
          </a:stretch>
        </p:blipFill>
        <p:spPr>
          <a:xfrm>
            <a:off x="1676400" y="304800"/>
            <a:ext cx="6767513" cy="4610100"/>
          </a:xfrm>
          <a:noFill/>
        </p:spPr>
      </p:pic>
      <p:sp>
        <p:nvSpPr>
          <p:cNvPr id="5" name="Date Placeholder 4"/>
          <p:cNvSpPr>
            <a:spLocks noGrp="1"/>
          </p:cNvSpPr>
          <p:nvPr>
            <p:ph type="dt" sz="half" idx="10"/>
          </p:nvPr>
        </p:nvSpPr>
        <p:spPr/>
        <p:txBody>
          <a:bodyPr/>
          <a:lstStyle/>
          <a:p>
            <a:fld id="{09E77A17-7808-4370-8BAE-C443073942CB}"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378C6A8A-45C9-4266-98B6-4AE365D08F38}" type="slidenum">
              <a:rPr lang="en-IN"/>
              <a:pPr>
                <a:defRPr/>
              </a:pPr>
              <a:t>22</a:t>
            </a:fld>
            <a:endParaRPr lang="en-IN"/>
          </a:p>
        </p:txBody>
      </p:sp>
    </p:spTree>
    <p:extLst>
      <p:ext uri="{BB962C8B-B14F-4D97-AF65-F5344CB8AC3E}">
        <p14:creationId xmlns:p14="http://schemas.microsoft.com/office/powerpoint/2010/main" val="90657962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990600" y="0"/>
            <a:ext cx="8153400" cy="1212850"/>
          </a:xfrm>
        </p:spPr>
        <p:txBody>
          <a:bodyPr>
            <a:noAutofit/>
          </a:bodyPr>
          <a:lstStyle/>
          <a:p>
            <a:pPr eaLnBrk="1" hangingPunct="1">
              <a:defRPr/>
            </a:pPr>
            <a:r>
              <a:rPr lang="en-US" sz="3600" u="sng" dirty="0">
                <a:solidFill>
                  <a:schemeClr val="accent3">
                    <a:lumMod val="75000"/>
                  </a:schemeClr>
                </a:solidFill>
              </a:rPr>
              <a:t>METHODS TO MINIMIZE CORROSION</a:t>
            </a:r>
            <a:endParaRPr lang="en-IN" sz="3600" u="sng" dirty="0">
              <a:solidFill>
                <a:schemeClr val="accent3">
                  <a:lumMod val="75000"/>
                </a:schemeClr>
              </a:solidFill>
            </a:endParaRPr>
          </a:p>
        </p:txBody>
      </p:sp>
      <p:sp>
        <p:nvSpPr>
          <p:cNvPr id="59395" name="Rectangle 3"/>
          <p:cNvSpPr>
            <a:spLocks noGrp="1" noChangeArrowheads="1"/>
          </p:cNvSpPr>
          <p:nvPr>
            <p:ph type="body" sz="half" idx="1"/>
          </p:nvPr>
        </p:nvSpPr>
        <p:spPr>
          <a:xfrm>
            <a:off x="1066800" y="1066800"/>
            <a:ext cx="7924800" cy="5386388"/>
          </a:xfrm>
        </p:spPr>
        <p:txBody>
          <a:bodyPr>
            <a:normAutofit lnSpcReduction="10000"/>
          </a:bodyPr>
          <a:lstStyle/>
          <a:p>
            <a:pPr eaLnBrk="1" hangingPunct="1">
              <a:lnSpc>
                <a:spcPct val="150000"/>
              </a:lnSpc>
              <a:buClrTx/>
              <a:defRPr/>
            </a:pPr>
            <a:r>
              <a:rPr lang="en-US" sz="2400" dirty="0"/>
              <a:t>Use of high corrosion resistant materials like noble metals or passivated base metals like chromium.</a:t>
            </a:r>
          </a:p>
          <a:p>
            <a:pPr eaLnBrk="1" hangingPunct="1">
              <a:lnSpc>
                <a:spcPct val="150000"/>
              </a:lnSpc>
              <a:buClrTx/>
              <a:defRPr/>
            </a:pPr>
            <a:r>
              <a:rPr lang="en-US" sz="2400" dirty="0"/>
              <a:t>Electroplating alloys with noble metals.</a:t>
            </a:r>
          </a:p>
          <a:p>
            <a:pPr eaLnBrk="1" hangingPunct="1">
              <a:lnSpc>
                <a:spcPct val="150000"/>
              </a:lnSpc>
              <a:buClrTx/>
              <a:defRPr/>
            </a:pPr>
            <a:r>
              <a:rPr lang="en-US" sz="2400" dirty="0"/>
              <a:t>Proper polishing of surfaces of restorations or appliances.</a:t>
            </a:r>
          </a:p>
          <a:p>
            <a:pPr eaLnBrk="1" hangingPunct="1">
              <a:lnSpc>
                <a:spcPct val="150000"/>
              </a:lnSpc>
              <a:buClrTx/>
              <a:defRPr/>
            </a:pPr>
            <a:r>
              <a:rPr lang="en-US" sz="2400" dirty="0"/>
              <a:t>Avoid use of dissimilar metals or alloys restorations coming into contact.</a:t>
            </a:r>
          </a:p>
          <a:p>
            <a:pPr eaLnBrk="1" hangingPunct="1">
              <a:lnSpc>
                <a:spcPct val="150000"/>
              </a:lnSpc>
              <a:buClrTx/>
              <a:defRPr/>
            </a:pPr>
            <a:r>
              <a:rPr lang="en-US" sz="2400" dirty="0"/>
              <a:t>Avoid conditions conducive to plaque build up.</a:t>
            </a:r>
          </a:p>
          <a:p>
            <a:pPr eaLnBrk="1" hangingPunct="1">
              <a:lnSpc>
                <a:spcPct val="150000"/>
              </a:lnSpc>
              <a:buClrTx/>
              <a:defRPr/>
            </a:pPr>
            <a:r>
              <a:rPr lang="en-US" sz="2400" dirty="0"/>
              <a:t>Avoid overheating of base metal alloys to retain </a:t>
            </a:r>
            <a:r>
              <a:rPr lang="en-US" sz="2400" dirty="0" err="1"/>
              <a:t>passivating</a:t>
            </a:r>
            <a:r>
              <a:rPr lang="en-US" sz="2400" dirty="0"/>
              <a:t> effect .</a:t>
            </a:r>
            <a:endParaRPr lang="en-IN" sz="2400" dirty="0"/>
          </a:p>
        </p:txBody>
      </p:sp>
      <p:sp>
        <p:nvSpPr>
          <p:cNvPr id="6" name="Date Placeholder 5"/>
          <p:cNvSpPr>
            <a:spLocks noGrp="1"/>
          </p:cNvSpPr>
          <p:nvPr>
            <p:ph type="dt" sz="half" idx="10"/>
          </p:nvPr>
        </p:nvSpPr>
        <p:spPr/>
        <p:txBody>
          <a:bodyPr/>
          <a:lstStyle/>
          <a:p>
            <a:pPr>
              <a:defRPr/>
            </a:pPr>
            <a:fld id="{E36A9658-1B5A-481F-80B6-52679947C613}" type="datetime1">
              <a:rPr lang="en-US" smtClean="0"/>
              <a:pPr>
                <a:defRPr/>
              </a:pPr>
              <a:t>3/28/2023</a:t>
            </a:fld>
            <a:endParaRPr lang="en-IN"/>
          </a:p>
        </p:txBody>
      </p:sp>
      <p:sp>
        <p:nvSpPr>
          <p:cNvPr id="5" name="Slide Number Placeholder 6"/>
          <p:cNvSpPr>
            <a:spLocks noGrp="1"/>
          </p:cNvSpPr>
          <p:nvPr>
            <p:ph type="sldNum" sz="quarter" idx="12"/>
          </p:nvPr>
        </p:nvSpPr>
        <p:spPr/>
        <p:txBody>
          <a:bodyPr/>
          <a:lstStyle/>
          <a:p>
            <a:pPr>
              <a:defRPr/>
            </a:pPr>
            <a:fld id="{CC37E854-4EB6-41B5-97B9-338ABA3008AE}" type="slidenum">
              <a:rPr lang="en-IN"/>
              <a:pPr>
                <a:defRPr/>
              </a:pPr>
              <a:t>23</a:t>
            </a:fld>
            <a:endParaRPr lang="en-IN"/>
          </a:p>
        </p:txBody>
      </p:sp>
    </p:spTree>
    <p:extLst>
      <p:ext uri="{BB962C8B-B14F-4D97-AF65-F5344CB8AC3E}">
        <p14:creationId xmlns:p14="http://schemas.microsoft.com/office/powerpoint/2010/main" val="2319620614"/>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a:xfrm>
            <a:off x="1066800" y="533400"/>
            <a:ext cx="8077200" cy="6324600"/>
          </a:xfrm>
        </p:spPr>
        <p:txBody>
          <a:bodyPr/>
          <a:lstStyle/>
          <a:p>
            <a:pPr eaLnBrk="1" hangingPunct="1">
              <a:lnSpc>
                <a:spcPct val="90000"/>
              </a:lnSpc>
              <a:buClrTx/>
              <a:defRPr/>
            </a:pPr>
            <a:r>
              <a:rPr lang="en-US" sz="2800" dirty="0"/>
              <a:t>Paints &amp; other types of coatings ( organic or inorganic) acts as noble coatings.</a:t>
            </a:r>
          </a:p>
          <a:p>
            <a:pPr eaLnBrk="1" hangingPunct="1">
              <a:lnSpc>
                <a:spcPct val="90000"/>
              </a:lnSpc>
              <a:buClrTx/>
              <a:defRPr/>
            </a:pPr>
            <a:r>
              <a:rPr lang="en-US" sz="2800" dirty="0"/>
              <a:t>If to be used in case of dissimilar metal corrosion, it should be applied to more noble metal of the two, since any pit or scratch in coating over base metal will expose it to rapid corrosion. This will occur because of following reasons –</a:t>
            </a:r>
          </a:p>
          <a:p>
            <a:pPr marL="596646" indent="-514350" eaLnBrk="1" hangingPunct="1">
              <a:lnSpc>
                <a:spcPct val="90000"/>
              </a:lnSpc>
              <a:buClrTx/>
              <a:buFont typeface="Wingdings" pitchFamily="2" charset="2"/>
              <a:buAutoNum type="arabicParenR"/>
              <a:defRPr/>
            </a:pPr>
            <a:r>
              <a:rPr lang="en-US" sz="2800" dirty="0"/>
              <a:t>Surface defect will set up concentration cell  </a:t>
            </a:r>
          </a:p>
          <a:p>
            <a:pPr marL="596646" indent="-514350" eaLnBrk="1" hangingPunct="1">
              <a:lnSpc>
                <a:spcPct val="90000"/>
              </a:lnSpc>
              <a:buClrTx/>
              <a:buNone/>
              <a:defRPr/>
            </a:pPr>
            <a:r>
              <a:rPr lang="en-US" sz="2800" dirty="0"/>
              <a:t>     corrosion.</a:t>
            </a:r>
          </a:p>
          <a:p>
            <a:pPr eaLnBrk="1" hangingPunct="1">
              <a:lnSpc>
                <a:spcPct val="90000"/>
              </a:lnSpc>
              <a:buClrTx/>
              <a:buFont typeface="Wingdings" pitchFamily="2" charset="2"/>
              <a:buNone/>
              <a:defRPr/>
            </a:pPr>
            <a:r>
              <a:rPr lang="en-US" sz="2800" dirty="0"/>
              <a:t>2) Galvanic corrosion will be set up due to </a:t>
            </a:r>
          </a:p>
          <a:p>
            <a:pPr eaLnBrk="1" hangingPunct="1">
              <a:lnSpc>
                <a:spcPct val="90000"/>
              </a:lnSpc>
              <a:buClrTx/>
              <a:buFont typeface="Wingdings" pitchFamily="2" charset="2"/>
              <a:buNone/>
              <a:defRPr/>
            </a:pPr>
            <a:r>
              <a:rPr lang="en-US" sz="2800" dirty="0"/>
              <a:t>     direct contact of dissimilar metals.</a:t>
            </a:r>
          </a:p>
          <a:p>
            <a:pPr eaLnBrk="1" hangingPunct="1">
              <a:lnSpc>
                <a:spcPct val="90000"/>
              </a:lnSpc>
              <a:buClrTx/>
              <a:buFont typeface="Wingdings" pitchFamily="2" charset="2"/>
              <a:buNone/>
              <a:defRPr/>
            </a:pPr>
            <a:r>
              <a:rPr lang="en-US" sz="2800" dirty="0"/>
              <a:t>3) </a:t>
            </a:r>
            <a:r>
              <a:rPr lang="en-US" sz="2800" dirty="0" err="1"/>
              <a:t>Unfavourable</a:t>
            </a:r>
            <a:r>
              <a:rPr lang="en-US" sz="2800" dirty="0"/>
              <a:t> anode to cathode surface area  </a:t>
            </a:r>
          </a:p>
          <a:p>
            <a:pPr eaLnBrk="1" hangingPunct="1">
              <a:lnSpc>
                <a:spcPct val="90000"/>
              </a:lnSpc>
              <a:buClrTx/>
              <a:buFont typeface="Wingdings" pitchFamily="2" charset="2"/>
              <a:buNone/>
              <a:defRPr/>
            </a:pPr>
            <a:r>
              <a:rPr lang="en-US" sz="2800" dirty="0"/>
              <a:t>     ratio.  </a:t>
            </a:r>
            <a:endParaRPr lang="en-IN" sz="2800" dirty="0"/>
          </a:p>
        </p:txBody>
      </p:sp>
      <p:sp>
        <p:nvSpPr>
          <p:cNvPr id="5" name="Date Placeholder 4"/>
          <p:cNvSpPr>
            <a:spLocks noGrp="1"/>
          </p:cNvSpPr>
          <p:nvPr>
            <p:ph type="dt" sz="half" idx="10"/>
          </p:nvPr>
        </p:nvSpPr>
        <p:spPr/>
        <p:txBody>
          <a:bodyPr/>
          <a:lstStyle/>
          <a:p>
            <a:fld id="{B2212FA2-71EC-40EA-ACCC-88B8AEF09297}"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C92BA222-2FE6-457C-83B5-595C70AA15F6}" type="slidenum">
              <a:rPr lang="en-IN"/>
              <a:pPr>
                <a:defRPr/>
              </a:pPr>
              <a:t>24</a:t>
            </a:fld>
            <a:endParaRPr lang="en-IN"/>
          </a:p>
        </p:txBody>
      </p:sp>
    </p:spTree>
    <p:extLst>
      <p:ext uri="{BB962C8B-B14F-4D97-AF65-F5344CB8AC3E}">
        <p14:creationId xmlns:p14="http://schemas.microsoft.com/office/powerpoint/2010/main" val="29378273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990600" y="609600"/>
            <a:ext cx="7696200" cy="5486400"/>
          </a:xfrm>
        </p:spPr>
        <p:txBody>
          <a:bodyPr/>
          <a:lstStyle/>
          <a:p>
            <a:pPr eaLnBrk="1" hangingPunct="1">
              <a:lnSpc>
                <a:spcPct val="90000"/>
              </a:lnSpc>
              <a:buClrTx/>
              <a:defRPr/>
            </a:pPr>
            <a:endParaRPr lang="en-US" dirty="0"/>
          </a:p>
          <a:p>
            <a:pPr eaLnBrk="1" hangingPunct="1">
              <a:lnSpc>
                <a:spcPct val="90000"/>
              </a:lnSpc>
              <a:buClrTx/>
              <a:defRPr/>
            </a:pPr>
            <a:r>
              <a:rPr lang="en-US" dirty="0"/>
              <a:t>Minimize no of soldered joints.</a:t>
            </a:r>
          </a:p>
          <a:p>
            <a:pPr eaLnBrk="1" hangingPunct="1">
              <a:lnSpc>
                <a:spcPct val="90000"/>
              </a:lnSpc>
              <a:buClrTx/>
              <a:buFont typeface="Wingdings" pitchFamily="2" charset="2"/>
              <a:buNone/>
              <a:defRPr/>
            </a:pPr>
            <a:r>
              <a:rPr lang="en-US" dirty="0"/>
              <a:t> </a:t>
            </a:r>
          </a:p>
          <a:p>
            <a:pPr eaLnBrk="1" hangingPunct="1">
              <a:lnSpc>
                <a:spcPct val="90000"/>
              </a:lnSpc>
              <a:buClrTx/>
              <a:defRPr/>
            </a:pPr>
            <a:r>
              <a:rPr lang="en-US" dirty="0"/>
              <a:t>Welding is to be done quickly.</a:t>
            </a:r>
          </a:p>
          <a:p>
            <a:pPr eaLnBrk="1" hangingPunct="1">
              <a:lnSpc>
                <a:spcPct val="90000"/>
              </a:lnSpc>
              <a:buClrTx/>
              <a:buFont typeface="Wingdings" pitchFamily="2" charset="2"/>
              <a:buNone/>
              <a:defRPr/>
            </a:pPr>
            <a:endParaRPr lang="en-US" dirty="0"/>
          </a:p>
          <a:p>
            <a:pPr eaLnBrk="1" hangingPunct="1">
              <a:lnSpc>
                <a:spcPct val="90000"/>
              </a:lnSpc>
              <a:buClrTx/>
              <a:defRPr/>
            </a:pPr>
            <a:r>
              <a:rPr lang="en-US" dirty="0"/>
              <a:t>Sterilize instruments at low temperatures.</a:t>
            </a:r>
          </a:p>
          <a:p>
            <a:pPr eaLnBrk="1" hangingPunct="1">
              <a:lnSpc>
                <a:spcPct val="90000"/>
              </a:lnSpc>
              <a:buClrTx/>
              <a:buFont typeface="Wingdings" pitchFamily="2" charset="2"/>
              <a:buNone/>
              <a:defRPr/>
            </a:pPr>
            <a:endParaRPr lang="en-US" dirty="0"/>
          </a:p>
          <a:p>
            <a:pPr eaLnBrk="1" hangingPunct="1">
              <a:lnSpc>
                <a:spcPct val="90000"/>
              </a:lnSpc>
              <a:buClrTx/>
              <a:defRPr/>
            </a:pPr>
            <a:r>
              <a:rPr lang="en-US" dirty="0"/>
              <a:t>Alertness towards development of new &amp; more corrosion resistant dental materials. </a:t>
            </a:r>
          </a:p>
          <a:p>
            <a:pPr eaLnBrk="1" hangingPunct="1">
              <a:lnSpc>
                <a:spcPct val="90000"/>
              </a:lnSpc>
              <a:defRPr/>
            </a:pPr>
            <a:endParaRPr lang="en-IN" dirty="0"/>
          </a:p>
        </p:txBody>
      </p:sp>
      <p:sp>
        <p:nvSpPr>
          <p:cNvPr id="5" name="Date Placeholder 4"/>
          <p:cNvSpPr>
            <a:spLocks noGrp="1"/>
          </p:cNvSpPr>
          <p:nvPr>
            <p:ph type="dt" sz="half" idx="10"/>
          </p:nvPr>
        </p:nvSpPr>
        <p:spPr/>
        <p:txBody>
          <a:bodyPr/>
          <a:lstStyle/>
          <a:p>
            <a:fld id="{CDA3309C-E9E8-48F5-8DE1-8DCC8A42A116}"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049ADEE8-9278-4F65-AB21-44E305E5059B}" type="slidenum">
              <a:rPr lang="en-IN"/>
              <a:pPr>
                <a:defRPr/>
              </a:pPr>
              <a:t>25</a:t>
            </a:fld>
            <a:endParaRPr lang="en-IN"/>
          </a:p>
        </p:txBody>
      </p:sp>
    </p:spTree>
    <p:extLst>
      <p:ext uri="{BB962C8B-B14F-4D97-AF65-F5344CB8AC3E}">
        <p14:creationId xmlns:p14="http://schemas.microsoft.com/office/powerpoint/2010/main" val="26260655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152400"/>
            <a:ext cx="8991600" cy="831850"/>
          </a:xfrm>
        </p:spPr>
        <p:txBody>
          <a:bodyPr>
            <a:normAutofit/>
          </a:bodyPr>
          <a:lstStyle/>
          <a:p>
            <a:pPr eaLnBrk="1" hangingPunct="1">
              <a:defRPr/>
            </a:pPr>
            <a:r>
              <a:rPr lang="en-US" sz="4000" b="1" i="1" dirty="0">
                <a:solidFill>
                  <a:schemeClr val="tx2"/>
                </a:solidFill>
              </a:rPr>
              <a:t> </a:t>
            </a:r>
            <a:r>
              <a:rPr lang="en-US" sz="3600" u="sng" dirty="0">
                <a:solidFill>
                  <a:schemeClr val="accent3">
                    <a:lumMod val="75000"/>
                  </a:schemeClr>
                </a:solidFill>
              </a:rPr>
              <a:t>PROTECTION AGAINST GALVANISM</a:t>
            </a:r>
          </a:p>
        </p:txBody>
      </p:sp>
      <p:sp>
        <p:nvSpPr>
          <p:cNvPr id="32771" name="Rectangle 3"/>
          <p:cNvSpPr>
            <a:spLocks noGrp="1" noChangeArrowheads="1"/>
          </p:cNvSpPr>
          <p:nvPr>
            <p:ph idx="1"/>
          </p:nvPr>
        </p:nvSpPr>
        <p:spPr>
          <a:xfrm>
            <a:off x="1066800" y="914400"/>
            <a:ext cx="7924800" cy="5943600"/>
          </a:xfrm>
        </p:spPr>
        <p:txBody>
          <a:bodyPr/>
          <a:lstStyle/>
          <a:p>
            <a:pPr eaLnBrk="1" hangingPunct="1">
              <a:buFont typeface="Wingdings" pitchFamily="2" charset="2"/>
              <a:buNone/>
              <a:defRPr/>
            </a:pPr>
            <a:r>
              <a:rPr lang="en-US" sz="2800" b="1" i="1" dirty="0"/>
              <a:t>                         </a:t>
            </a:r>
            <a:r>
              <a:rPr lang="en-US" sz="2800" b="1" i="1" u="sng" dirty="0"/>
              <a:t>CEMENT BASE</a:t>
            </a:r>
          </a:p>
          <a:p>
            <a:pPr eaLnBrk="1" hangingPunct="1">
              <a:buFont typeface="Wingdings" pitchFamily="2" charset="2"/>
              <a:buNone/>
              <a:defRPr/>
            </a:pPr>
            <a:endParaRPr lang="en-US" sz="2800" b="1" i="1" u="sng" dirty="0">
              <a:solidFill>
                <a:srgbClr val="FF6633"/>
              </a:solidFill>
            </a:endParaRPr>
          </a:p>
          <a:p>
            <a:pPr eaLnBrk="1" hangingPunct="1">
              <a:buClrTx/>
              <a:defRPr/>
            </a:pPr>
            <a:r>
              <a:rPr lang="en-US" sz="2800" dirty="0"/>
              <a:t>Cement bases although good thermal insulators (dry), have a little effect in minimizing the current that is carried into the tooth through pulp. </a:t>
            </a:r>
          </a:p>
          <a:p>
            <a:pPr eaLnBrk="1" hangingPunct="1">
              <a:buClrTx/>
              <a:defRPr/>
            </a:pPr>
            <a:r>
              <a:rPr lang="en-US" sz="2800" dirty="0"/>
              <a:t>When wet through marginal seepage or moisture in dentin, they lose their thermal insulating property . </a:t>
            </a:r>
          </a:p>
          <a:p>
            <a:pPr eaLnBrk="1" hangingPunct="1">
              <a:buClrTx/>
              <a:defRPr/>
            </a:pPr>
            <a:r>
              <a:rPr lang="en-US" sz="2800" dirty="0"/>
              <a:t>Until materials or techniques are developed that will provide perfect adaptation to the cavity walls, the possibility of blocking such currents is highly unlikely.</a:t>
            </a:r>
          </a:p>
        </p:txBody>
      </p:sp>
      <p:sp>
        <p:nvSpPr>
          <p:cNvPr id="5" name="Date Placeholder 4"/>
          <p:cNvSpPr>
            <a:spLocks noGrp="1"/>
          </p:cNvSpPr>
          <p:nvPr>
            <p:ph type="dt" sz="half" idx="10"/>
          </p:nvPr>
        </p:nvSpPr>
        <p:spPr/>
        <p:txBody>
          <a:bodyPr/>
          <a:lstStyle/>
          <a:p>
            <a:fld id="{A93F5568-1C02-4900-B636-2A617F83A438}"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D1814CC2-D051-4FF1-B747-7F0DA7E71774}" type="slidenum">
              <a:rPr lang="en-IN"/>
              <a:pPr>
                <a:defRPr/>
              </a:pPr>
              <a:t>26</a:t>
            </a:fld>
            <a:endParaRPr lang="en-IN"/>
          </a:p>
        </p:txBody>
      </p:sp>
    </p:spTree>
    <p:extLst>
      <p:ext uri="{BB962C8B-B14F-4D97-AF65-F5344CB8AC3E}">
        <p14:creationId xmlns:p14="http://schemas.microsoft.com/office/powerpoint/2010/main" val="419461717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a:xfrm>
            <a:off x="1066800" y="304800"/>
            <a:ext cx="8077200" cy="6292850"/>
          </a:xfrm>
        </p:spPr>
        <p:txBody>
          <a:bodyPr/>
          <a:lstStyle/>
          <a:p>
            <a:pPr eaLnBrk="1" hangingPunct="1">
              <a:lnSpc>
                <a:spcPct val="80000"/>
              </a:lnSpc>
              <a:buClrTx/>
              <a:defRPr/>
            </a:pPr>
            <a:r>
              <a:rPr lang="en-US" sz="2800" dirty="0"/>
              <a:t>In a situation in which metallic restoration is extremely close to the pulp, the current concentration and </a:t>
            </a:r>
            <a:r>
              <a:rPr lang="en-US" sz="2800" dirty="0" err="1"/>
              <a:t>pulpal</a:t>
            </a:r>
            <a:r>
              <a:rPr lang="en-US" sz="2800" dirty="0"/>
              <a:t> stimulation may be reduced some what by replacing the deepest portion of the metal restoration with a lower conduction base material.</a:t>
            </a:r>
          </a:p>
          <a:p>
            <a:pPr eaLnBrk="1" hangingPunct="1">
              <a:lnSpc>
                <a:spcPct val="80000"/>
              </a:lnSpc>
              <a:buClrTx/>
              <a:defRPr/>
            </a:pPr>
            <a:r>
              <a:rPr lang="en-US" sz="2800" dirty="0"/>
              <a:t>Post operative pain due to galvanic shock occurs immediately after insertion of a new restoration and generally, it gradually subsides and disappears in a few days.</a:t>
            </a:r>
          </a:p>
          <a:p>
            <a:pPr eaLnBrk="1" hangingPunct="1">
              <a:lnSpc>
                <a:spcPct val="80000"/>
              </a:lnSpc>
              <a:buClrTx/>
              <a:defRPr/>
            </a:pPr>
            <a:r>
              <a:rPr lang="en-US" sz="2800" dirty="0"/>
              <a:t>It has suggested that the reason the pain does not last indefinitely is because of the formation of a layer of tarnish on the restoration which acts as a non conductor or that the </a:t>
            </a:r>
            <a:r>
              <a:rPr lang="en-US" sz="2800" dirty="0" err="1"/>
              <a:t>cemental</a:t>
            </a:r>
            <a:r>
              <a:rPr lang="en-US" sz="2800" dirty="0"/>
              <a:t> bases such as Zn-oxide </a:t>
            </a:r>
            <a:r>
              <a:rPr lang="en-US" sz="2800" dirty="0" err="1"/>
              <a:t>eugenol</a:t>
            </a:r>
            <a:r>
              <a:rPr lang="en-US" sz="2800" dirty="0"/>
              <a:t> cement, becomes a better insulator as setting progresses.</a:t>
            </a:r>
          </a:p>
          <a:p>
            <a:pPr eaLnBrk="1" hangingPunct="1">
              <a:lnSpc>
                <a:spcPct val="80000"/>
              </a:lnSpc>
              <a:defRPr/>
            </a:pPr>
            <a:endParaRPr lang="en-IN" sz="2800" dirty="0"/>
          </a:p>
        </p:txBody>
      </p:sp>
      <p:sp>
        <p:nvSpPr>
          <p:cNvPr id="5" name="Date Placeholder 4"/>
          <p:cNvSpPr>
            <a:spLocks noGrp="1"/>
          </p:cNvSpPr>
          <p:nvPr>
            <p:ph type="dt" sz="half" idx="10"/>
          </p:nvPr>
        </p:nvSpPr>
        <p:spPr/>
        <p:txBody>
          <a:bodyPr/>
          <a:lstStyle/>
          <a:p>
            <a:fld id="{DE126E30-320F-407B-8F69-A0F63EFB8904}"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CCB51AEB-2861-4218-BBF0-6FDFFB0E8F08}" type="slidenum">
              <a:rPr lang="en-IN"/>
              <a:pPr>
                <a:defRPr/>
              </a:pPr>
              <a:t>27</a:t>
            </a:fld>
            <a:endParaRPr lang="en-IN"/>
          </a:p>
        </p:txBody>
      </p:sp>
    </p:spTree>
    <p:extLst>
      <p:ext uri="{BB962C8B-B14F-4D97-AF65-F5344CB8AC3E}">
        <p14:creationId xmlns:p14="http://schemas.microsoft.com/office/powerpoint/2010/main" val="32256670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304800"/>
            <a:ext cx="8001000" cy="838200"/>
          </a:xfrm>
        </p:spPr>
        <p:txBody>
          <a:bodyPr/>
          <a:lstStyle/>
          <a:p>
            <a:pPr eaLnBrk="1" hangingPunct="1">
              <a:defRPr/>
            </a:pPr>
            <a:r>
              <a:rPr lang="en-US" sz="4000" dirty="0"/>
              <a:t>               </a:t>
            </a:r>
            <a:r>
              <a:rPr lang="en-US" sz="4000" b="1" u="sng" dirty="0">
                <a:solidFill>
                  <a:schemeClr val="accent3">
                    <a:lumMod val="75000"/>
                  </a:schemeClr>
                </a:solidFill>
                <a:effectLst>
                  <a:outerShdw blurRad="38100" dist="38100" dir="2700000" algn="tl">
                    <a:srgbClr val="000000">
                      <a:alpha val="43137"/>
                    </a:srgbClr>
                  </a:outerShdw>
                </a:effectLst>
              </a:rPr>
              <a:t>VARNISH</a:t>
            </a:r>
          </a:p>
        </p:txBody>
      </p:sp>
      <p:sp>
        <p:nvSpPr>
          <p:cNvPr id="34819" name="Rectangle 3"/>
          <p:cNvSpPr>
            <a:spLocks noGrp="1" noChangeArrowheads="1"/>
          </p:cNvSpPr>
          <p:nvPr>
            <p:ph idx="1"/>
          </p:nvPr>
        </p:nvSpPr>
        <p:spPr>
          <a:xfrm>
            <a:off x="914400" y="1066800"/>
            <a:ext cx="8077200" cy="5410200"/>
          </a:xfrm>
        </p:spPr>
        <p:txBody>
          <a:bodyPr/>
          <a:lstStyle/>
          <a:p>
            <a:pPr eaLnBrk="1" hangingPunct="1">
              <a:lnSpc>
                <a:spcPct val="90000"/>
              </a:lnSpc>
              <a:defRPr/>
            </a:pPr>
            <a:endParaRPr lang="en-US" b="1" dirty="0"/>
          </a:p>
          <a:p>
            <a:pPr eaLnBrk="1" hangingPunct="1">
              <a:lnSpc>
                <a:spcPct val="90000"/>
              </a:lnSpc>
              <a:buClrTx/>
              <a:defRPr/>
            </a:pPr>
            <a:r>
              <a:rPr lang="en-US" dirty="0"/>
              <a:t>Helps in reduction of galvanic current to some extent . </a:t>
            </a:r>
          </a:p>
          <a:p>
            <a:pPr eaLnBrk="1" hangingPunct="1">
              <a:lnSpc>
                <a:spcPct val="90000"/>
              </a:lnSpc>
              <a:buClrTx/>
              <a:defRPr/>
            </a:pPr>
            <a:endParaRPr lang="en-US" dirty="0"/>
          </a:p>
          <a:p>
            <a:pPr eaLnBrk="1" hangingPunct="1">
              <a:lnSpc>
                <a:spcPct val="90000"/>
              </a:lnSpc>
              <a:buClrTx/>
              <a:defRPr/>
            </a:pPr>
            <a:r>
              <a:rPr lang="en-US" dirty="0"/>
              <a:t>As long as varnish remains, the restoration is insulated from saliva &amp; no cell is established .</a:t>
            </a:r>
          </a:p>
          <a:p>
            <a:pPr eaLnBrk="1" hangingPunct="1">
              <a:lnSpc>
                <a:spcPct val="90000"/>
              </a:lnSpc>
              <a:buClrTx/>
              <a:defRPr/>
            </a:pPr>
            <a:endParaRPr lang="en-US" dirty="0"/>
          </a:p>
          <a:p>
            <a:pPr eaLnBrk="1" hangingPunct="1">
              <a:lnSpc>
                <a:spcPct val="90000"/>
              </a:lnSpc>
              <a:buClrTx/>
              <a:defRPr/>
            </a:pPr>
            <a:r>
              <a:rPr lang="en-US" dirty="0"/>
              <a:t>By the time the varnish has worn away, the pulp has usually healed sufficiently so that pain diminishes.</a:t>
            </a:r>
          </a:p>
        </p:txBody>
      </p:sp>
      <p:sp>
        <p:nvSpPr>
          <p:cNvPr id="5" name="Date Placeholder 4"/>
          <p:cNvSpPr>
            <a:spLocks noGrp="1"/>
          </p:cNvSpPr>
          <p:nvPr>
            <p:ph type="dt" sz="half" idx="10"/>
          </p:nvPr>
        </p:nvSpPr>
        <p:spPr/>
        <p:txBody>
          <a:bodyPr/>
          <a:lstStyle/>
          <a:p>
            <a:fld id="{1503DDCB-EB48-4AA0-B5B2-761C75511B8A}"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59B2686C-3769-46F1-96DE-53B8CE2F7D08}" type="slidenum">
              <a:rPr lang="en-IN"/>
              <a:pPr>
                <a:defRPr/>
              </a:pPr>
              <a:t>28</a:t>
            </a:fld>
            <a:endParaRPr lang="en-IN"/>
          </a:p>
        </p:txBody>
      </p:sp>
    </p:spTree>
    <p:extLst>
      <p:ext uri="{BB962C8B-B14F-4D97-AF65-F5344CB8AC3E}">
        <p14:creationId xmlns:p14="http://schemas.microsoft.com/office/powerpoint/2010/main" val="52543718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1979613" y="0"/>
            <a:ext cx="5256212" cy="936625"/>
          </a:xfrm>
        </p:spPr>
        <p:txBody>
          <a:bodyPr/>
          <a:lstStyle/>
          <a:p>
            <a:pPr eaLnBrk="1" hangingPunct="1">
              <a:defRPr/>
            </a:pPr>
            <a:r>
              <a:rPr lang="en-IN" u="sng" dirty="0" smtClean="0"/>
              <a:t>Take home message </a:t>
            </a:r>
            <a:endParaRPr lang="en-IN" u="sng" dirty="0"/>
          </a:p>
        </p:txBody>
      </p:sp>
      <p:sp>
        <p:nvSpPr>
          <p:cNvPr id="84995" name="Rectangle 3"/>
          <p:cNvSpPr>
            <a:spLocks noGrp="1" noChangeArrowheads="1"/>
          </p:cNvSpPr>
          <p:nvPr>
            <p:ph idx="1"/>
          </p:nvPr>
        </p:nvSpPr>
        <p:spPr>
          <a:xfrm>
            <a:off x="990600" y="1143000"/>
            <a:ext cx="8153400" cy="5562600"/>
          </a:xfrm>
        </p:spPr>
        <p:txBody>
          <a:bodyPr>
            <a:normAutofit/>
          </a:bodyPr>
          <a:lstStyle/>
          <a:p>
            <a:pPr eaLnBrk="1" hangingPunct="1">
              <a:buClrTx/>
              <a:defRPr/>
            </a:pPr>
            <a:r>
              <a:rPr lang="en-US" sz="2400" dirty="0"/>
              <a:t>Tarnish &amp; Corrosion are obviously undesirable, as it can spoil the aesthetics of an alloy, and also can weaken the material</a:t>
            </a:r>
            <a:r>
              <a:rPr lang="en-US" sz="2400" dirty="0" smtClean="0"/>
              <a:t>.</a:t>
            </a:r>
          </a:p>
          <a:p>
            <a:pPr eaLnBrk="1" hangingPunct="1">
              <a:buClrTx/>
              <a:defRPr/>
            </a:pPr>
            <a:endParaRPr lang="en-US" sz="2400" dirty="0"/>
          </a:p>
          <a:p>
            <a:pPr eaLnBrk="1" hangingPunct="1">
              <a:buClrTx/>
              <a:defRPr/>
            </a:pPr>
            <a:r>
              <a:rPr lang="en-US" sz="2400" dirty="0"/>
              <a:t>Hence the very important requirement of any metal or the alloy that is to be used in the mouth is that it should not produce corrosion products that will be harmful to the structure. </a:t>
            </a:r>
            <a:endParaRPr lang="en-US" sz="2400" dirty="0" smtClean="0"/>
          </a:p>
          <a:p>
            <a:pPr marL="82296" indent="0" eaLnBrk="1" hangingPunct="1">
              <a:buClrTx/>
              <a:buNone/>
              <a:defRPr/>
            </a:pPr>
            <a:endParaRPr lang="en-US" sz="2400" dirty="0"/>
          </a:p>
          <a:p>
            <a:pPr eaLnBrk="1" hangingPunct="1">
              <a:buClrTx/>
              <a:defRPr/>
            </a:pPr>
            <a:r>
              <a:rPr lang="en-US" sz="2400" dirty="0"/>
              <a:t>In addition to choosing the best materials, alloy must be used correctly, and situations which are likely to lead to corrosion must be avoided as far as possible.</a:t>
            </a:r>
            <a:endParaRPr lang="en-IN" sz="2400" dirty="0"/>
          </a:p>
        </p:txBody>
      </p:sp>
      <p:sp>
        <p:nvSpPr>
          <p:cNvPr id="5" name="Date Placeholder 4"/>
          <p:cNvSpPr>
            <a:spLocks noGrp="1"/>
          </p:cNvSpPr>
          <p:nvPr>
            <p:ph type="dt" sz="half" idx="10"/>
          </p:nvPr>
        </p:nvSpPr>
        <p:spPr/>
        <p:txBody>
          <a:bodyPr/>
          <a:lstStyle/>
          <a:p>
            <a:fld id="{D6BA66A3-1BAE-4383-B44A-F07E854F9C19}"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899F55E2-9E2F-46D4-BBCE-1F0453D90185}" type="slidenum">
              <a:rPr lang="en-IN"/>
              <a:pPr>
                <a:defRPr/>
              </a:pPr>
              <a:t>29</a:t>
            </a:fld>
            <a:endParaRPr lang="en-IN"/>
          </a:p>
        </p:txBody>
      </p:sp>
    </p:spTree>
    <p:extLst>
      <p:ext uri="{BB962C8B-B14F-4D97-AF65-F5344CB8AC3E}">
        <p14:creationId xmlns:p14="http://schemas.microsoft.com/office/powerpoint/2010/main" val="17648134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u="sng" dirty="0">
                <a:solidFill>
                  <a:schemeClr val="accent3">
                    <a:lumMod val="75000"/>
                  </a:schemeClr>
                </a:solidFill>
              </a:rPr>
              <a:t>CONTENTS</a:t>
            </a:r>
            <a:endParaRPr lang="en-US" dirty="0">
              <a:solidFill>
                <a:schemeClr val="accent3">
                  <a:lumMod val="75000"/>
                </a:schemeClr>
              </a:solidFill>
            </a:endParaRPr>
          </a:p>
        </p:txBody>
      </p:sp>
      <p:sp>
        <p:nvSpPr>
          <p:cNvPr id="4" name="Rectangle 3"/>
          <p:cNvSpPr>
            <a:spLocks noGrp="1" noChangeArrowheads="1"/>
          </p:cNvSpPr>
          <p:nvPr>
            <p:ph idx="1"/>
          </p:nvPr>
        </p:nvSpPr>
        <p:spPr/>
        <p:txBody>
          <a:bodyPr>
            <a:normAutofit/>
          </a:bodyPr>
          <a:lstStyle/>
          <a:p>
            <a:pPr>
              <a:buClrTx/>
              <a:defRPr/>
            </a:pPr>
            <a:r>
              <a:rPr lang="en-US" sz="2800" dirty="0"/>
              <a:t>Introduction</a:t>
            </a:r>
          </a:p>
          <a:p>
            <a:pPr>
              <a:buClrTx/>
              <a:defRPr/>
            </a:pPr>
            <a:r>
              <a:rPr lang="en-US" sz="2800" dirty="0"/>
              <a:t>Tarnish </a:t>
            </a:r>
          </a:p>
          <a:p>
            <a:pPr>
              <a:buClrTx/>
              <a:defRPr/>
            </a:pPr>
            <a:r>
              <a:rPr lang="en-US" sz="2800" dirty="0"/>
              <a:t>Corrosion</a:t>
            </a:r>
          </a:p>
          <a:p>
            <a:pPr>
              <a:buClrTx/>
              <a:defRPr/>
            </a:pPr>
            <a:r>
              <a:rPr lang="en-US" sz="2800" dirty="0"/>
              <a:t>Effect on individual metals</a:t>
            </a:r>
          </a:p>
          <a:p>
            <a:pPr>
              <a:buClrTx/>
              <a:defRPr/>
            </a:pPr>
            <a:r>
              <a:rPr lang="en-US" sz="2800" dirty="0"/>
              <a:t>Management </a:t>
            </a:r>
          </a:p>
          <a:p>
            <a:pPr>
              <a:buClrTx/>
              <a:defRPr/>
            </a:pPr>
            <a:r>
              <a:rPr lang="en-US" sz="2800" dirty="0"/>
              <a:t>Conclusion</a:t>
            </a:r>
          </a:p>
          <a:p>
            <a:pPr>
              <a:buClrTx/>
              <a:defRPr/>
            </a:pPr>
            <a:r>
              <a:rPr lang="en-US" sz="2800" dirty="0"/>
              <a:t>References</a:t>
            </a:r>
          </a:p>
          <a:p>
            <a:pPr>
              <a:buClrTx/>
              <a:buNone/>
              <a:defRPr/>
            </a:pPr>
            <a:endParaRPr lang="en-IN" sz="2800" dirty="0"/>
          </a:p>
        </p:txBody>
      </p:sp>
      <p:sp>
        <p:nvSpPr>
          <p:cNvPr id="6" name="Slide Number Placeholder 5"/>
          <p:cNvSpPr>
            <a:spLocks noGrp="1"/>
          </p:cNvSpPr>
          <p:nvPr>
            <p:ph type="sldNum" sz="quarter" idx="12"/>
          </p:nvPr>
        </p:nvSpPr>
        <p:spPr/>
        <p:txBody>
          <a:bodyPr/>
          <a:lstStyle/>
          <a:p>
            <a:fld id="{DC9151A5-2015-4546-A74F-9229BBB90C16}" type="slidenum">
              <a:rPr lang="en-US" smtClean="0"/>
              <a:pPr/>
              <a:t>3</a:t>
            </a:fld>
            <a:endParaRPr lang="en-US"/>
          </a:p>
        </p:txBody>
      </p:sp>
      <p:sp>
        <p:nvSpPr>
          <p:cNvPr id="5" name="Date Placeholder 4"/>
          <p:cNvSpPr>
            <a:spLocks noGrp="1"/>
          </p:cNvSpPr>
          <p:nvPr>
            <p:ph type="dt" sz="half" idx="10"/>
          </p:nvPr>
        </p:nvSpPr>
        <p:spPr/>
        <p:txBody>
          <a:bodyPr/>
          <a:lstStyle/>
          <a:p>
            <a:fld id="{70E7E91A-72BC-4252-9F01-0C80F71C2BF4}" type="datetime1">
              <a:rPr lang="en-US" smtClean="0"/>
              <a:pPr/>
              <a:t>3/28/2023</a:t>
            </a:fld>
            <a:endParaRPr lang="en-US"/>
          </a:p>
        </p:txBody>
      </p:sp>
    </p:spTree>
    <p:extLst>
      <p:ext uri="{BB962C8B-B14F-4D97-AF65-F5344CB8AC3E}">
        <p14:creationId xmlns:p14="http://schemas.microsoft.com/office/powerpoint/2010/main" val="2962567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endParaRPr lang="en-IN" dirty="0"/>
          </a:p>
        </p:txBody>
      </p:sp>
      <p:sp>
        <p:nvSpPr>
          <p:cNvPr id="3" name="Content Placeholder 2"/>
          <p:cNvSpPr>
            <a:spLocks noGrp="1"/>
          </p:cNvSpPr>
          <p:nvPr>
            <p:ph idx="1"/>
          </p:nvPr>
        </p:nvSpPr>
        <p:spPr/>
        <p:txBody>
          <a:bodyPr>
            <a:normAutofit/>
          </a:bodyPr>
          <a:lstStyle/>
          <a:p>
            <a:pPr>
              <a:lnSpc>
                <a:spcPct val="150000"/>
              </a:lnSpc>
            </a:pPr>
            <a:r>
              <a:rPr lang="en-US" sz="2800" dirty="0"/>
              <a:t>Define tarnish and corrosion</a:t>
            </a:r>
          </a:p>
          <a:p>
            <a:pPr>
              <a:lnSpc>
                <a:spcPct val="150000"/>
              </a:lnSpc>
            </a:pPr>
            <a:r>
              <a:rPr lang="en-US" sz="2800" dirty="0"/>
              <a:t>Classify corrosion</a:t>
            </a:r>
          </a:p>
          <a:p>
            <a:pPr>
              <a:lnSpc>
                <a:spcPct val="150000"/>
              </a:lnSpc>
            </a:pPr>
            <a:r>
              <a:rPr lang="en-US" sz="2800" dirty="0"/>
              <a:t>Types of electrochemical/wet corrosion</a:t>
            </a:r>
          </a:p>
          <a:p>
            <a:pPr>
              <a:lnSpc>
                <a:spcPct val="150000"/>
              </a:lnSpc>
            </a:pPr>
            <a:r>
              <a:rPr lang="en-US" sz="2800" dirty="0"/>
              <a:t>Explain galvanic corrosion and methods to prevent the same</a:t>
            </a:r>
          </a:p>
          <a:p>
            <a:pPr>
              <a:lnSpc>
                <a:spcPct val="150000"/>
              </a:lnSpc>
            </a:pPr>
            <a:r>
              <a:rPr lang="en-US" sz="2800" dirty="0"/>
              <a:t>Methods to prevent tarnish and corrosion</a:t>
            </a:r>
            <a:endParaRPr lang="en-IN" sz="2800" dirty="0"/>
          </a:p>
        </p:txBody>
      </p:sp>
      <p:sp>
        <p:nvSpPr>
          <p:cNvPr id="4" name="Date Placeholder 3"/>
          <p:cNvSpPr>
            <a:spLocks noGrp="1"/>
          </p:cNvSpPr>
          <p:nvPr>
            <p:ph type="dt" sz="half" idx="10"/>
          </p:nvPr>
        </p:nvSpPr>
        <p:spPr/>
        <p:txBody>
          <a:bodyPr/>
          <a:lstStyle/>
          <a:p>
            <a:fld id="{8377C310-BE31-46E3-92E2-58DA37004D49}" type="datetime1">
              <a:rPr lang="en-US" smtClean="0"/>
              <a:pPr/>
              <a:t>3/28/2023</a:t>
            </a:fld>
            <a:endParaRPr lang="en-US"/>
          </a:p>
        </p:txBody>
      </p:sp>
      <p:sp>
        <p:nvSpPr>
          <p:cNvPr id="5" name="Slide Number Placeholder 4"/>
          <p:cNvSpPr>
            <a:spLocks noGrp="1"/>
          </p:cNvSpPr>
          <p:nvPr>
            <p:ph type="sldNum" sz="quarter" idx="12"/>
          </p:nvPr>
        </p:nvSpPr>
        <p:spPr/>
        <p:txBody>
          <a:bodyPr/>
          <a:lstStyle/>
          <a:p>
            <a:fld id="{DC9151A5-2015-4546-A74F-9229BBB90C16}" type="slidenum">
              <a:rPr lang="en-US" smtClean="0"/>
              <a:pPr/>
              <a:t>30</a:t>
            </a:fld>
            <a:endParaRPr lang="en-US"/>
          </a:p>
        </p:txBody>
      </p:sp>
    </p:spTree>
    <p:extLst>
      <p:ext uri="{BB962C8B-B14F-4D97-AF65-F5344CB8AC3E}">
        <p14:creationId xmlns:p14="http://schemas.microsoft.com/office/powerpoint/2010/main" val="1119592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READING</a:t>
            </a:r>
            <a:endParaRPr lang="en-IN" dirty="0"/>
          </a:p>
        </p:txBody>
      </p:sp>
      <p:sp>
        <p:nvSpPr>
          <p:cNvPr id="3" name="Content Placeholder 2"/>
          <p:cNvSpPr>
            <a:spLocks noGrp="1"/>
          </p:cNvSpPr>
          <p:nvPr>
            <p:ph idx="1"/>
          </p:nvPr>
        </p:nvSpPr>
        <p:spPr/>
        <p:txBody>
          <a:bodyPr>
            <a:normAutofit/>
          </a:bodyPr>
          <a:lstStyle/>
          <a:p>
            <a:pPr>
              <a:lnSpc>
                <a:spcPct val="150000"/>
              </a:lnSpc>
              <a:buClrTx/>
              <a:defRPr/>
            </a:pPr>
            <a:r>
              <a:rPr lang="en-US" sz="2800" dirty="0"/>
              <a:t>Science Of Dental Materials -----By ANUSAVICE, Skinners. </a:t>
            </a:r>
          </a:p>
          <a:p>
            <a:pPr>
              <a:lnSpc>
                <a:spcPct val="150000"/>
              </a:lnSpc>
              <a:buClrTx/>
              <a:defRPr/>
            </a:pPr>
            <a:r>
              <a:rPr lang="en-US" sz="2800" dirty="0"/>
              <a:t>Art And Science Of Operative Dentistry -4th Edition-</a:t>
            </a:r>
            <a:r>
              <a:rPr lang="en-US" sz="2800" dirty="0" err="1"/>
              <a:t>Studervant</a:t>
            </a:r>
            <a:endParaRPr lang="en-US" sz="2800" dirty="0"/>
          </a:p>
          <a:p>
            <a:pPr>
              <a:lnSpc>
                <a:spcPct val="150000"/>
              </a:lnSpc>
              <a:buClrTx/>
              <a:defRPr/>
            </a:pPr>
            <a:r>
              <a:rPr lang="en-US" sz="2800" dirty="0"/>
              <a:t>Restorative Dentals Materials 11th Edition By Craig.</a:t>
            </a:r>
          </a:p>
          <a:p>
            <a:pPr>
              <a:lnSpc>
                <a:spcPct val="150000"/>
              </a:lnSpc>
              <a:buClrTx/>
              <a:defRPr/>
            </a:pPr>
            <a:endParaRPr lang="en-US" sz="2800" dirty="0"/>
          </a:p>
          <a:p>
            <a:pPr>
              <a:lnSpc>
                <a:spcPct val="150000"/>
              </a:lnSpc>
              <a:buClrTx/>
              <a:defRPr/>
            </a:pPr>
            <a:endParaRPr lang="en-US" sz="2800" dirty="0"/>
          </a:p>
          <a:p>
            <a:pPr>
              <a:lnSpc>
                <a:spcPct val="150000"/>
              </a:lnSpc>
            </a:pPr>
            <a:endParaRPr lang="en-IN" sz="2800" dirty="0"/>
          </a:p>
        </p:txBody>
      </p:sp>
      <p:sp>
        <p:nvSpPr>
          <p:cNvPr id="4" name="Date Placeholder 3"/>
          <p:cNvSpPr>
            <a:spLocks noGrp="1"/>
          </p:cNvSpPr>
          <p:nvPr>
            <p:ph type="dt" sz="half" idx="10"/>
          </p:nvPr>
        </p:nvSpPr>
        <p:spPr/>
        <p:txBody>
          <a:bodyPr/>
          <a:lstStyle/>
          <a:p>
            <a:fld id="{8377C310-BE31-46E3-92E2-58DA37004D49}" type="datetime1">
              <a:rPr lang="en-US" smtClean="0"/>
              <a:pPr/>
              <a:t>3/28/2023</a:t>
            </a:fld>
            <a:endParaRPr lang="en-US"/>
          </a:p>
        </p:txBody>
      </p:sp>
      <p:sp>
        <p:nvSpPr>
          <p:cNvPr id="5" name="Slide Number Placeholder 4"/>
          <p:cNvSpPr>
            <a:spLocks noGrp="1"/>
          </p:cNvSpPr>
          <p:nvPr>
            <p:ph type="sldNum" sz="quarter" idx="12"/>
          </p:nvPr>
        </p:nvSpPr>
        <p:spPr/>
        <p:txBody>
          <a:bodyPr/>
          <a:lstStyle/>
          <a:p>
            <a:fld id="{DC9151A5-2015-4546-A74F-9229BBB90C16}" type="slidenum">
              <a:rPr lang="en-US" smtClean="0"/>
              <a:pPr/>
              <a:t>31</a:t>
            </a:fld>
            <a:endParaRPr lang="en-US"/>
          </a:p>
        </p:txBody>
      </p:sp>
    </p:spTree>
    <p:extLst>
      <p:ext uri="{BB962C8B-B14F-4D97-AF65-F5344CB8AC3E}">
        <p14:creationId xmlns:p14="http://schemas.microsoft.com/office/powerpoint/2010/main" val="4152085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title"/>
          </p:nvPr>
        </p:nvSpPr>
        <p:spPr>
          <a:xfrm>
            <a:off x="2843213" y="-1"/>
            <a:ext cx="3611562" cy="296863"/>
          </a:xfrm>
        </p:spPr>
        <p:txBody>
          <a:bodyPr>
            <a:normAutofit fontScale="90000"/>
          </a:bodyPr>
          <a:lstStyle/>
          <a:p>
            <a:pPr eaLnBrk="1" hangingPunct="1">
              <a:defRPr/>
            </a:pPr>
            <a:r>
              <a:rPr lang="en-US" sz="3600" i="1" dirty="0">
                <a:solidFill>
                  <a:schemeClr val="tx1"/>
                </a:solidFill>
              </a:rPr>
              <a:t>                     </a:t>
            </a:r>
            <a:r>
              <a:rPr lang="en-US" sz="3600" b="1" dirty="0">
                <a:solidFill>
                  <a:schemeClr val="accent3">
                    <a:lumMod val="75000"/>
                  </a:schemeClr>
                </a:solidFill>
              </a:rPr>
              <a:t>REFERENCES</a:t>
            </a:r>
          </a:p>
        </p:txBody>
      </p:sp>
      <p:sp>
        <p:nvSpPr>
          <p:cNvPr id="97282" name="Rectangle 2"/>
          <p:cNvSpPr>
            <a:spLocks noGrp="1" noChangeArrowheads="1"/>
          </p:cNvSpPr>
          <p:nvPr>
            <p:ph idx="1"/>
          </p:nvPr>
        </p:nvSpPr>
        <p:spPr>
          <a:xfrm>
            <a:off x="990600" y="838200"/>
            <a:ext cx="8153400" cy="5715000"/>
          </a:xfrm>
        </p:spPr>
        <p:txBody>
          <a:bodyPr>
            <a:normAutofit fontScale="92500"/>
          </a:bodyPr>
          <a:lstStyle/>
          <a:p>
            <a:pPr eaLnBrk="1" hangingPunct="1">
              <a:lnSpc>
                <a:spcPct val="115000"/>
              </a:lnSpc>
              <a:buClrTx/>
              <a:defRPr/>
            </a:pPr>
            <a:r>
              <a:rPr lang="en-US" sz="2400" dirty="0"/>
              <a:t>Science Of Dental Materials -----9th Edition By Skinners. </a:t>
            </a:r>
          </a:p>
          <a:p>
            <a:pPr eaLnBrk="1" hangingPunct="1">
              <a:lnSpc>
                <a:spcPct val="115000"/>
              </a:lnSpc>
              <a:buClrTx/>
              <a:defRPr/>
            </a:pPr>
            <a:endParaRPr lang="en-US" sz="2400" dirty="0"/>
          </a:p>
          <a:p>
            <a:pPr eaLnBrk="1" hangingPunct="1">
              <a:lnSpc>
                <a:spcPct val="115000"/>
              </a:lnSpc>
              <a:buClrTx/>
              <a:defRPr/>
            </a:pPr>
            <a:r>
              <a:rPr lang="en-US" sz="2400" dirty="0"/>
              <a:t>Art And Science Of Operative Dentistry -4th Edition-</a:t>
            </a:r>
            <a:r>
              <a:rPr lang="en-US" sz="2400" dirty="0" err="1"/>
              <a:t>Studervant</a:t>
            </a:r>
            <a:endParaRPr lang="en-US" sz="2400" dirty="0"/>
          </a:p>
          <a:p>
            <a:pPr eaLnBrk="1" hangingPunct="1">
              <a:lnSpc>
                <a:spcPct val="115000"/>
              </a:lnSpc>
              <a:buClrTx/>
              <a:defRPr/>
            </a:pPr>
            <a:endParaRPr lang="en-US" sz="2400" dirty="0"/>
          </a:p>
          <a:p>
            <a:pPr eaLnBrk="1" hangingPunct="1">
              <a:lnSpc>
                <a:spcPct val="115000"/>
              </a:lnSpc>
              <a:buClrTx/>
              <a:defRPr/>
            </a:pPr>
            <a:r>
              <a:rPr lang="en-US" sz="2400" dirty="0"/>
              <a:t>Operative Dentistry 2nd Edition By Summit, Robbins ,</a:t>
            </a:r>
            <a:r>
              <a:rPr lang="en-US" sz="2400" dirty="0" err="1"/>
              <a:t>Schwarts</a:t>
            </a:r>
            <a:r>
              <a:rPr lang="en-US" sz="2400" dirty="0"/>
              <a:t> .</a:t>
            </a:r>
          </a:p>
          <a:p>
            <a:pPr eaLnBrk="1" hangingPunct="1">
              <a:lnSpc>
                <a:spcPct val="115000"/>
              </a:lnSpc>
              <a:buClrTx/>
              <a:defRPr/>
            </a:pPr>
            <a:endParaRPr lang="en-US" sz="2400" dirty="0"/>
          </a:p>
          <a:p>
            <a:pPr eaLnBrk="1" hangingPunct="1">
              <a:lnSpc>
                <a:spcPct val="115000"/>
              </a:lnSpc>
              <a:buClrTx/>
              <a:defRPr/>
            </a:pPr>
            <a:r>
              <a:rPr lang="en-US" sz="2400" dirty="0"/>
              <a:t>Restorative Dentals Materials 11th Edition By Craig.</a:t>
            </a:r>
          </a:p>
          <a:p>
            <a:pPr eaLnBrk="1" hangingPunct="1">
              <a:lnSpc>
                <a:spcPct val="115000"/>
              </a:lnSpc>
              <a:buClrTx/>
              <a:defRPr/>
            </a:pPr>
            <a:endParaRPr lang="en-US" sz="2400" dirty="0"/>
          </a:p>
          <a:p>
            <a:pPr eaLnBrk="1" hangingPunct="1">
              <a:lnSpc>
                <a:spcPct val="115000"/>
              </a:lnSpc>
              <a:buClrTx/>
              <a:defRPr/>
            </a:pPr>
            <a:r>
              <a:rPr lang="en-US" sz="2400" dirty="0"/>
              <a:t>Packard’s Manual Of Operative Dentistry 8th Edition </a:t>
            </a:r>
            <a:r>
              <a:rPr lang="en-US" sz="2400" dirty="0" err="1"/>
              <a:t>E.A.M.Kidd</a:t>
            </a:r>
            <a:r>
              <a:rPr lang="en-US" sz="2400" dirty="0"/>
              <a:t>, G.N. Smith, </a:t>
            </a:r>
            <a:r>
              <a:rPr lang="en-US" sz="2400" dirty="0" err="1"/>
              <a:t>T.N.Watson</a:t>
            </a:r>
            <a:r>
              <a:rPr lang="en-US" sz="2400" dirty="0"/>
              <a:t>.</a:t>
            </a:r>
          </a:p>
          <a:p>
            <a:pPr eaLnBrk="1" hangingPunct="1">
              <a:lnSpc>
                <a:spcPct val="115000"/>
              </a:lnSpc>
              <a:buClrTx/>
              <a:defRPr/>
            </a:pPr>
            <a:endParaRPr lang="en-US" sz="2400" dirty="0"/>
          </a:p>
          <a:p>
            <a:pPr eaLnBrk="1" hangingPunct="1">
              <a:lnSpc>
                <a:spcPct val="115000"/>
              </a:lnSpc>
              <a:buClrTx/>
              <a:defRPr/>
            </a:pPr>
            <a:r>
              <a:rPr lang="en-US" sz="2400" dirty="0"/>
              <a:t>Operative Dentistry   Edition, By </a:t>
            </a:r>
            <a:r>
              <a:rPr lang="en-US" sz="2400" dirty="0" err="1"/>
              <a:t>Marzouk</a:t>
            </a:r>
            <a:r>
              <a:rPr lang="en-US" sz="2400" dirty="0"/>
              <a:t> .</a:t>
            </a:r>
          </a:p>
        </p:txBody>
      </p:sp>
      <p:sp>
        <p:nvSpPr>
          <p:cNvPr id="5" name="Date Placeholder 4"/>
          <p:cNvSpPr>
            <a:spLocks noGrp="1"/>
          </p:cNvSpPr>
          <p:nvPr>
            <p:ph type="dt" sz="half" idx="10"/>
          </p:nvPr>
        </p:nvSpPr>
        <p:spPr/>
        <p:txBody>
          <a:bodyPr/>
          <a:lstStyle/>
          <a:p>
            <a:fld id="{24F6FAA9-E65B-4E0F-BC43-C7D7A26BA43A}"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7FD1D8FC-5947-454A-8265-78E62852C78A}" type="slidenum">
              <a:rPr lang="en-IN"/>
              <a:pPr>
                <a:defRPr/>
              </a:pPr>
              <a:t>32</a:t>
            </a:fld>
            <a:endParaRPr lang="en-IN"/>
          </a:p>
        </p:txBody>
      </p:sp>
    </p:spTree>
    <p:extLst>
      <p:ext uri="{BB962C8B-B14F-4D97-AF65-F5344CB8AC3E}">
        <p14:creationId xmlns:p14="http://schemas.microsoft.com/office/powerpoint/2010/main" val="386429324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sz="half" idx="1"/>
          </p:nvPr>
        </p:nvSpPr>
        <p:spPr>
          <a:xfrm>
            <a:off x="2667000" y="4343400"/>
            <a:ext cx="4038600" cy="2286000"/>
          </a:xfrm>
          <a:ln>
            <a:noFill/>
          </a:ln>
          <a:effectLst>
            <a:outerShdw blurRad="107950" dist="12700" dir="5400000" algn="ctr">
              <a:srgbClr val="000000"/>
            </a:outerShdw>
          </a:effectLst>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Font typeface="Wingdings" pitchFamily="2" charset="2"/>
              <a:buNone/>
            </a:pPr>
            <a:r>
              <a:rPr lang="en-US"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onotype Corsiva" pitchFamily="66" charset="0"/>
              </a:rPr>
              <a:t>Thank You !!</a:t>
            </a:r>
          </a:p>
        </p:txBody>
      </p:sp>
      <p:pic>
        <p:nvPicPr>
          <p:cNvPr id="70661" name="Picture 5" descr="na00864_"/>
          <p:cNvPicPr>
            <a:picLocks noGrp="1" noChangeAspect="1" noChangeArrowheads="1"/>
          </p:cNvPicPr>
          <p:nvPr>
            <p:ph type="clipArt" sz="half" idx="2"/>
          </p:nvPr>
        </p:nvPicPr>
        <p:blipFill>
          <a:blip r:embed="rId2"/>
          <a:srcRect/>
          <a:stretch>
            <a:fillRect/>
          </a:stretch>
        </p:blipFill>
        <p:spPr>
          <a:xfrm>
            <a:off x="2514600" y="476250"/>
            <a:ext cx="4038600" cy="3486150"/>
          </a:xfrm>
        </p:spPr>
      </p:pic>
      <p:sp>
        <p:nvSpPr>
          <p:cNvPr id="4" name="Date Placeholder 3"/>
          <p:cNvSpPr>
            <a:spLocks noGrp="1"/>
          </p:cNvSpPr>
          <p:nvPr>
            <p:ph type="dt" sz="half" idx="10"/>
          </p:nvPr>
        </p:nvSpPr>
        <p:spPr/>
        <p:txBody>
          <a:bodyPr/>
          <a:lstStyle/>
          <a:p>
            <a:fld id="{74223EFD-8CFF-4030-9E64-E65902ECF06C}" type="datetime1">
              <a:rPr lang="en-US" smtClean="0"/>
              <a:pPr/>
              <a:t>3/28/2023</a:t>
            </a:fld>
            <a:endParaRPr lang="en-US"/>
          </a:p>
        </p:txBody>
      </p:sp>
      <p:sp>
        <p:nvSpPr>
          <p:cNvPr id="5" name="Slide Number Placeholder 4"/>
          <p:cNvSpPr>
            <a:spLocks noGrp="1"/>
          </p:cNvSpPr>
          <p:nvPr>
            <p:ph type="sldNum" sz="quarter" idx="12"/>
          </p:nvPr>
        </p:nvSpPr>
        <p:spPr/>
        <p:txBody>
          <a:bodyPr/>
          <a:lstStyle/>
          <a:p>
            <a:fld id="{142CEB75-C17F-4E39-AC8B-3E3E76A27A82}" type="slidenum">
              <a:rPr lang="en-US" smtClean="0"/>
              <a:pPr/>
              <a:t>33</a:t>
            </a:fld>
            <a:endParaRPr lang="en-US"/>
          </a:p>
        </p:txBody>
      </p:sp>
    </p:spTree>
    <p:extLst>
      <p:ext uri="{BB962C8B-B14F-4D97-AF65-F5344CB8AC3E}">
        <p14:creationId xmlns:p14="http://schemas.microsoft.com/office/powerpoint/2010/main" val="160133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defRPr/>
            </a:pPr>
            <a:r>
              <a:rPr lang="en-US" sz="4000" u="sng" dirty="0">
                <a:solidFill>
                  <a:schemeClr val="accent3">
                    <a:lumMod val="75000"/>
                  </a:schemeClr>
                </a:solidFill>
              </a:rPr>
              <a:t>HETEROGENEOUS SURFACE    </a:t>
            </a:r>
            <a:r>
              <a:rPr lang="en-US" sz="4000" dirty="0">
                <a:solidFill>
                  <a:schemeClr val="accent3">
                    <a:lumMod val="75000"/>
                  </a:schemeClr>
                </a:solidFill>
              </a:rPr>
              <a:t/>
            </a:r>
            <a:br>
              <a:rPr lang="en-US" sz="4000" dirty="0">
                <a:solidFill>
                  <a:schemeClr val="accent3">
                    <a:lumMod val="75000"/>
                  </a:schemeClr>
                </a:solidFill>
              </a:rPr>
            </a:br>
            <a:r>
              <a:rPr lang="en-US" sz="4000" dirty="0">
                <a:solidFill>
                  <a:schemeClr val="accent3">
                    <a:lumMod val="75000"/>
                  </a:schemeClr>
                </a:solidFill>
              </a:rPr>
              <a:t>             </a:t>
            </a:r>
            <a:r>
              <a:rPr lang="en-US" sz="4000" u="sng" dirty="0">
                <a:solidFill>
                  <a:schemeClr val="accent3">
                    <a:lumMod val="75000"/>
                  </a:schemeClr>
                </a:solidFill>
              </a:rPr>
              <a:t>CORROSION</a:t>
            </a:r>
            <a:endParaRPr lang="en-IN" sz="4000" u="sng" dirty="0">
              <a:solidFill>
                <a:schemeClr val="accent3">
                  <a:lumMod val="75000"/>
                </a:schemeClr>
              </a:solidFill>
            </a:endParaRPr>
          </a:p>
        </p:txBody>
      </p:sp>
      <p:sp>
        <p:nvSpPr>
          <p:cNvPr id="52227" name="Rectangle 3"/>
          <p:cNvSpPr>
            <a:spLocks noGrp="1" noChangeArrowheads="1"/>
          </p:cNvSpPr>
          <p:nvPr>
            <p:ph idx="1"/>
          </p:nvPr>
        </p:nvSpPr>
        <p:spPr/>
        <p:txBody>
          <a:bodyPr>
            <a:normAutofit lnSpcReduction="10000"/>
          </a:bodyPr>
          <a:lstStyle/>
          <a:p>
            <a:pPr eaLnBrk="1" hangingPunct="1">
              <a:buClrTx/>
              <a:defRPr/>
            </a:pPr>
            <a:r>
              <a:rPr lang="en-US" dirty="0"/>
              <a:t>This occurs because of the heterogeneous composition of surface of the same alloy.</a:t>
            </a:r>
          </a:p>
          <a:p>
            <a:pPr eaLnBrk="1" hangingPunct="1">
              <a:buClrTx/>
              <a:defRPr/>
            </a:pPr>
            <a:r>
              <a:rPr lang="en-US" dirty="0"/>
              <a:t>The various components of a metallic alloy have different electrode potentials, when these come in contact with oral fluids small  voltaic cells are formed driving small electric current causing dissolution of anodic metals leading to corrosion.</a:t>
            </a:r>
            <a:endParaRPr lang="en-IN" dirty="0"/>
          </a:p>
        </p:txBody>
      </p:sp>
      <p:sp>
        <p:nvSpPr>
          <p:cNvPr id="5" name="Date Placeholder 4"/>
          <p:cNvSpPr>
            <a:spLocks noGrp="1"/>
          </p:cNvSpPr>
          <p:nvPr>
            <p:ph type="dt" sz="half" idx="10"/>
          </p:nvPr>
        </p:nvSpPr>
        <p:spPr/>
        <p:txBody>
          <a:bodyPr/>
          <a:lstStyle/>
          <a:p>
            <a:fld id="{BE3C326E-207F-41D6-A733-8D534F2968F1}"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FE2EA242-C20C-4488-8FD1-681C06B64045}" type="slidenum">
              <a:rPr lang="en-IN"/>
              <a:pPr>
                <a:defRPr/>
              </a:pPr>
              <a:t>4</a:t>
            </a:fld>
            <a:endParaRPr lang="en-IN"/>
          </a:p>
        </p:txBody>
      </p:sp>
    </p:spTree>
    <p:extLst>
      <p:ext uri="{BB962C8B-B14F-4D97-AF65-F5344CB8AC3E}">
        <p14:creationId xmlns:p14="http://schemas.microsoft.com/office/powerpoint/2010/main" val="19261809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pPr eaLnBrk="1" hangingPunct="1">
              <a:buClrTx/>
              <a:buNone/>
              <a:defRPr/>
            </a:pPr>
            <a:r>
              <a:rPr lang="en-US" dirty="0"/>
              <a:t>  Examples –</a:t>
            </a:r>
          </a:p>
          <a:p>
            <a:pPr>
              <a:buClrTx/>
              <a:defRPr/>
            </a:pPr>
            <a:r>
              <a:rPr lang="en-US" dirty="0"/>
              <a:t>Multiphase alloys (like silver amalgam, </a:t>
            </a:r>
            <a:r>
              <a:rPr lang="en-US" b="1" dirty="0">
                <a:latin typeface="Symbol" pitchFamily="18" charset="2"/>
              </a:rPr>
              <a:t>g</a:t>
            </a:r>
            <a:r>
              <a:rPr lang="en-US" dirty="0"/>
              <a:t>, </a:t>
            </a:r>
            <a:r>
              <a:rPr lang="en-US" b="1" dirty="0">
                <a:latin typeface="Symbol" pitchFamily="18" charset="2"/>
              </a:rPr>
              <a:t>g</a:t>
            </a:r>
            <a:r>
              <a:rPr lang="en-US" b="1" baseline="-25000" dirty="0"/>
              <a:t>1</a:t>
            </a:r>
            <a:r>
              <a:rPr lang="en-US" dirty="0"/>
              <a:t>,</a:t>
            </a:r>
            <a:r>
              <a:rPr lang="en-US" b="1" dirty="0">
                <a:latin typeface="Symbol" pitchFamily="18" charset="2"/>
              </a:rPr>
              <a:t> g</a:t>
            </a:r>
            <a:r>
              <a:rPr lang="en-US" b="1" baseline="-25000" dirty="0">
                <a:latin typeface="Symbol" pitchFamily="18" charset="2"/>
              </a:rPr>
              <a:t>2</a:t>
            </a:r>
            <a:r>
              <a:rPr lang="en-US" dirty="0"/>
              <a:t>,</a:t>
            </a:r>
            <a:r>
              <a:rPr lang="en-US" dirty="0">
                <a:latin typeface="Symbol" pitchFamily="18" charset="2"/>
              </a:rPr>
              <a:t> h</a:t>
            </a:r>
            <a:r>
              <a:rPr lang="en-US" dirty="0"/>
              <a:t>,)</a:t>
            </a:r>
          </a:p>
          <a:p>
            <a:pPr eaLnBrk="1" hangingPunct="1">
              <a:buClrTx/>
              <a:buFont typeface="Wingdings" pitchFamily="2" charset="2"/>
              <a:buNone/>
              <a:defRPr/>
            </a:pPr>
            <a:endParaRPr lang="en-US" dirty="0"/>
          </a:p>
          <a:p>
            <a:pPr eaLnBrk="1" hangingPunct="1">
              <a:buClrTx/>
              <a:defRPr/>
            </a:pPr>
            <a:r>
              <a:rPr lang="en-US" dirty="0"/>
              <a:t>Soldered &amp; Welded joints. 	 </a:t>
            </a:r>
            <a:endParaRPr lang="en-IN" dirty="0"/>
          </a:p>
        </p:txBody>
      </p:sp>
      <p:sp>
        <p:nvSpPr>
          <p:cNvPr id="5" name="Date Placeholder 4"/>
          <p:cNvSpPr>
            <a:spLocks noGrp="1"/>
          </p:cNvSpPr>
          <p:nvPr>
            <p:ph type="dt" sz="half" idx="10"/>
          </p:nvPr>
        </p:nvSpPr>
        <p:spPr/>
        <p:txBody>
          <a:bodyPr/>
          <a:lstStyle/>
          <a:p>
            <a:fld id="{69E1967E-4A7F-4C73-89A2-217178590A8B}"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373A042B-95DD-4848-B268-1447CE0DB909}" type="slidenum">
              <a:rPr lang="en-IN"/>
              <a:pPr>
                <a:defRPr/>
              </a:pPr>
              <a:t>5</a:t>
            </a:fld>
            <a:endParaRPr lang="en-IN"/>
          </a:p>
        </p:txBody>
      </p:sp>
    </p:spTree>
    <p:extLst>
      <p:ext uri="{BB962C8B-B14F-4D97-AF65-F5344CB8AC3E}">
        <p14:creationId xmlns:p14="http://schemas.microsoft.com/office/powerpoint/2010/main" val="425947857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914400" y="838200"/>
            <a:ext cx="8229600" cy="5330825"/>
          </a:xfrm>
        </p:spPr>
        <p:txBody>
          <a:bodyPr/>
          <a:lstStyle/>
          <a:p>
            <a:pPr eaLnBrk="1" hangingPunct="1">
              <a:buFont typeface="Wingdings" pitchFamily="2" charset="2"/>
              <a:buNone/>
              <a:defRPr/>
            </a:pPr>
            <a:r>
              <a:rPr lang="en-US" dirty="0">
                <a:solidFill>
                  <a:schemeClr val="tx2"/>
                </a:solidFill>
              </a:rPr>
              <a:t>                        </a:t>
            </a:r>
            <a:r>
              <a:rPr lang="en-US" b="1" u="sng" dirty="0">
                <a:solidFill>
                  <a:schemeClr val="accent3">
                    <a:lumMod val="75000"/>
                  </a:schemeClr>
                </a:solidFill>
              </a:rPr>
              <a:t>REMEDY</a:t>
            </a:r>
          </a:p>
          <a:p>
            <a:pPr eaLnBrk="1" hangingPunct="1">
              <a:buNone/>
              <a:defRPr/>
            </a:pPr>
            <a:endParaRPr lang="en-US" dirty="0"/>
          </a:p>
          <a:p>
            <a:pPr eaLnBrk="1" hangingPunct="1">
              <a:buClrTx/>
              <a:buFont typeface="Wingdings" pitchFamily="2" charset="2"/>
              <a:buChar char="ü"/>
              <a:defRPr/>
            </a:pPr>
            <a:r>
              <a:rPr lang="en-US" dirty="0"/>
              <a:t>  Electroplating of Alloys with Noble </a:t>
            </a:r>
          </a:p>
          <a:p>
            <a:pPr eaLnBrk="1" hangingPunct="1">
              <a:buClrTx/>
              <a:buNone/>
              <a:defRPr/>
            </a:pPr>
            <a:r>
              <a:rPr lang="en-US" dirty="0"/>
              <a:t>    Metals.</a:t>
            </a:r>
          </a:p>
          <a:p>
            <a:pPr eaLnBrk="1" hangingPunct="1">
              <a:buClrTx/>
              <a:buFont typeface="Wingdings" pitchFamily="2" charset="2"/>
              <a:buChar char="ü"/>
              <a:defRPr/>
            </a:pPr>
            <a:endParaRPr lang="en-US" dirty="0"/>
          </a:p>
          <a:p>
            <a:pPr eaLnBrk="1" hangingPunct="1">
              <a:buClrTx/>
              <a:buFont typeface="Wingdings" pitchFamily="2" charset="2"/>
              <a:buChar char="ü"/>
              <a:defRPr/>
            </a:pPr>
            <a:r>
              <a:rPr lang="en-US" dirty="0"/>
              <a:t> Use of Noble metals.</a:t>
            </a:r>
          </a:p>
          <a:p>
            <a:pPr eaLnBrk="1" hangingPunct="1">
              <a:buFont typeface="Wingdings" pitchFamily="2" charset="2"/>
              <a:buNone/>
              <a:defRPr/>
            </a:pPr>
            <a:endParaRPr lang="en-US" dirty="0"/>
          </a:p>
          <a:p>
            <a:pPr eaLnBrk="1" hangingPunct="1">
              <a:defRPr/>
            </a:pPr>
            <a:endParaRPr lang="en-US" dirty="0"/>
          </a:p>
          <a:p>
            <a:pPr eaLnBrk="1" hangingPunct="1">
              <a:buFont typeface="Wingdings" pitchFamily="2" charset="2"/>
              <a:buNone/>
              <a:defRPr/>
            </a:pPr>
            <a:endParaRPr lang="en-IN" dirty="0"/>
          </a:p>
        </p:txBody>
      </p:sp>
      <p:sp>
        <p:nvSpPr>
          <p:cNvPr id="5" name="Date Placeholder 4"/>
          <p:cNvSpPr>
            <a:spLocks noGrp="1"/>
          </p:cNvSpPr>
          <p:nvPr>
            <p:ph type="dt" sz="half" idx="10"/>
          </p:nvPr>
        </p:nvSpPr>
        <p:spPr/>
        <p:txBody>
          <a:bodyPr/>
          <a:lstStyle/>
          <a:p>
            <a:fld id="{655D0A26-D3CA-4742-ABC8-C4818EE0ECBA}"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11475DB4-7954-40D6-A4DB-059A3E748B0A}" type="slidenum">
              <a:rPr lang="en-IN"/>
              <a:pPr>
                <a:defRPr/>
              </a:pPr>
              <a:t>6</a:t>
            </a:fld>
            <a:endParaRPr lang="en-IN"/>
          </a:p>
        </p:txBody>
      </p:sp>
    </p:spTree>
    <p:extLst>
      <p:ext uri="{BB962C8B-B14F-4D97-AF65-F5344CB8AC3E}">
        <p14:creationId xmlns:p14="http://schemas.microsoft.com/office/powerpoint/2010/main" val="37772777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100013"/>
            <a:ext cx="8229600" cy="966788"/>
          </a:xfrm>
        </p:spPr>
        <p:txBody>
          <a:bodyPr>
            <a:normAutofit fontScale="90000"/>
          </a:bodyPr>
          <a:lstStyle/>
          <a:p>
            <a:pPr eaLnBrk="1" hangingPunct="1">
              <a:defRPr/>
            </a:pPr>
            <a:r>
              <a:rPr lang="en-US" dirty="0"/>
              <a:t>     </a:t>
            </a:r>
            <a:r>
              <a:rPr lang="en-US" sz="3600" u="sng" dirty="0">
                <a:solidFill>
                  <a:schemeClr val="accent3">
                    <a:lumMod val="75000"/>
                  </a:schemeClr>
                </a:solidFill>
              </a:rPr>
              <a:t>CONCENTRATION CELL CORROSION</a:t>
            </a:r>
            <a:endParaRPr lang="en-IN" sz="3600" u="sng" dirty="0">
              <a:solidFill>
                <a:schemeClr val="accent3">
                  <a:lumMod val="75000"/>
                </a:schemeClr>
              </a:solidFill>
            </a:endParaRPr>
          </a:p>
        </p:txBody>
      </p:sp>
      <p:sp>
        <p:nvSpPr>
          <p:cNvPr id="53251" name="Rectangle 3"/>
          <p:cNvSpPr>
            <a:spLocks noGrp="1" noChangeArrowheads="1"/>
          </p:cNvSpPr>
          <p:nvPr>
            <p:ph type="body" sz="half" idx="1"/>
          </p:nvPr>
        </p:nvSpPr>
        <p:spPr>
          <a:xfrm>
            <a:off x="838200" y="990600"/>
            <a:ext cx="8162925" cy="5653089"/>
          </a:xfrm>
        </p:spPr>
        <p:txBody>
          <a:bodyPr/>
          <a:lstStyle/>
          <a:p>
            <a:pPr eaLnBrk="1" hangingPunct="1">
              <a:lnSpc>
                <a:spcPct val="110000"/>
              </a:lnSpc>
              <a:buClrTx/>
              <a:defRPr/>
            </a:pPr>
            <a:r>
              <a:rPr lang="en-US" sz="2800" dirty="0"/>
              <a:t>Occurs whenever there is </a:t>
            </a:r>
            <a:r>
              <a:rPr lang="en-US" sz="2800" i="1" dirty="0"/>
              <a:t>variation in electrolytes </a:t>
            </a:r>
            <a:r>
              <a:rPr lang="en-US" sz="2800" dirty="0"/>
              <a:t>or in </a:t>
            </a:r>
            <a:r>
              <a:rPr lang="en-US" sz="2800" i="1" dirty="0"/>
              <a:t>composition of a given electrolyte</a:t>
            </a:r>
            <a:r>
              <a:rPr lang="en-US" sz="2800" dirty="0"/>
              <a:t> within the system.</a:t>
            </a:r>
          </a:p>
          <a:p>
            <a:pPr eaLnBrk="1" hangingPunct="1">
              <a:lnSpc>
                <a:spcPct val="110000"/>
              </a:lnSpc>
              <a:buClrTx/>
              <a:defRPr/>
            </a:pPr>
            <a:r>
              <a:rPr lang="en-US" sz="2800" dirty="0"/>
              <a:t>For example if there is accumulations of food debris in interproximal area, the debris produces an electrolyte in the area which is different from the electrolyte i.e. saliva present on the occlusal surface. This leads to corrosion of alloy surface underneath the food debris. This is also known as </a:t>
            </a:r>
            <a:r>
              <a:rPr lang="en-US" sz="2800" dirty="0">
                <a:solidFill>
                  <a:srgbClr val="990000"/>
                </a:solidFill>
              </a:rPr>
              <a:t>Crevice Corrosion</a:t>
            </a:r>
            <a:r>
              <a:rPr lang="en-US" sz="2800" dirty="0"/>
              <a:t>.</a:t>
            </a:r>
            <a:r>
              <a:rPr lang="en-US" sz="2400" dirty="0"/>
              <a:t>   </a:t>
            </a:r>
            <a:endParaRPr lang="en-IN" sz="2400" dirty="0"/>
          </a:p>
        </p:txBody>
      </p:sp>
      <p:sp>
        <p:nvSpPr>
          <p:cNvPr id="6" name="Date Placeholder 5"/>
          <p:cNvSpPr>
            <a:spLocks noGrp="1"/>
          </p:cNvSpPr>
          <p:nvPr>
            <p:ph type="dt" sz="half" idx="10"/>
          </p:nvPr>
        </p:nvSpPr>
        <p:spPr/>
        <p:txBody>
          <a:bodyPr/>
          <a:lstStyle/>
          <a:p>
            <a:pPr>
              <a:defRPr/>
            </a:pPr>
            <a:fld id="{CE1E1005-7DD2-47B2-B7A8-11E5DD98AF79}" type="datetime1">
              <a:rPr lang="en-US" smtClean="0"/>
              <a:pPr>
                <a:defRPr/>
              </a:pPr>
              <a:t>3/28/2023</a:t>
            </a:fld>
            <a:endParaRPr lang="en-IN"/>
          </a:p>
        </p:txBody>
      </p:sp>
      <p:sp>
        <p:nvSpPr>
          <p:cNvPr id="5" name="Slide Number Placeholder 6"/>
          <p:cNvSpPr>
            <a:spLocks noGrp="1"/>
          </p:cNvSpPr>
          <p:nvPr>
            <p:ph type="sldNum" sz="quarter" idx="12"/>
          </p:nvPr>
        </p:nvSpPr>
        <p:spPr/>
        <p:txBody>
          <a:bodyPr/>
          <a:lstStyle/>
          <a:p>
            <a:pPr>
              <a:defRPr/>
            </a:pPr>
            <a:fld id="{90A7F33C-137E-46C3-AD77-FDC5F65D9585}" type="slidenum">
              <a:rPr lang="en-IN"/>
              <a:pPr>
                <a:defRPr/>
              </a:pPr>
              <a:t>7</a:t>
            </a:fld>
            <a:endParaRPr lang="en-IN"/>
          </a:p>
        </p:txBody>
      </p:sp>
    </p:spTree>
    <p:extLst>
      <p:ext uri="{BB962C8B-B14F-4D97-AF65-F5344CB8AC3E}">
        <p14:creationId xmlns:p14="http://schemas.microsoft.com/office/powerpoint/2010/main" val="368897088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sz="half" idx="1"/>
          </p:nvPr>
        </p:nvSpPr>
        <p:spPr>
          <a:xfrm>
            <a:off x="914400" y="762000"/>
            <a:ext cx="7772400" cy="5621338"/>
          </a:xfrm>
        </p:spPr>
        <p:txBody>
          <a:bodyPr/>
          <a:lstStyle/>
          <a:p>
            <a:pPr eaLnBrk="1" hangingPunct="1">
              <a:buClrTx/>
              <a:defRPr/>
            </a:pPr>
            <a:r>
              <a:rPr lang="en-US" sz="2800" dirty="0"/>
              <a:t>Another example of concentration cell corrosion is the corrosion occurring at the </a:t>
            </a:r>
            <a:r>
              <a:rPr lang="en-US" sz="2800" i="1" dirty="0"/>
              <a:t>pits</a:t>
            </a:r>
            <a:r>
              <a:rPr lang="en-US" sz="2800" dirty="0"/>
              <a:t> or </a:t>
            </a:r>
            <a:r>
              <a:rPr lang="en-US" sz="2800" i="1" dirty="0"/>
              <a:t>irregularities</a:t>
            </a:r>
            <a:r>
              <a:rPr lang="en-US" sz="2800" dirty="0"/>
              <a:t> present on the surface of a metallic restoration. </a:t>
            </a:r>
            <a:r>
              <a:rPr lang="en-US" sz="2800" i="1" dirty="0"/>
              <a:t>Concentration of oxygen ions </a:t>
            </a:r>
            <a:r>
              <a:rPr lang="en-US" sz="2800" dirty="0"/>
              <a:t>is least at the bottom of the pits and is higher at the surface. Hence the bottom of the pits act as anode &amp; the alloy surface around acts as cathode, thus metal atoms at the bottom of the </a:t>
            </a:r>
          </a:p>
          <a:p>
            <a:pPr eaLnBrk="1" hangingPunct="1">
              <a:buClrTx/>
              <a:buFont typeface="Wingdings" pitchFamily="2" charset="2"/>
              <a:buNone/>
              <a:defRPr/>
            </a:pPr>
            <a:r>
              <a:rPr lang="en-US" sz="2800" dirty="0"/>
              <a:t>   pit ionize causing metal to </a:t>
            </a:r>
          </a:p>
          <a:p>
            <a:pPr eaLnBrk="1" hangingPunct="1">
              <a:buClrTx/>
              <a:buFont typeface="Wingdings" pitchFamily="2" charset="2"/>
              <a:buNone/>
              <a:defRPr/>
            </a:pPr>
            <a:r>
              <a:rPr lang="en-US" sz="2800" dirty="0"/>
              <a:t>   dissolve &amp; the pit deepens.     </a:t>
            </a:r>
            <a:endParaRPr lang="en-IN" sz="2800" dirty="0"/>
          </a:p>
        </p:txBody>
      </p:sp>
      <p:pic>
        <p:nvPicPr>
          <p:cNvPr id="32772" name="Picture 4" descr="Picture 237"/>
          <p:cNvPicPr>
            <a:picLocks noGrp="1" noChangeAspect="1" noChangeArrowheads="1"/>
          </p:cNvPicPr>
          <p:nvPr>
            <p:ph sz="half" idx="2"/>
          </p:nvPr>
        </p:nvPicPr>
        <p:blipFill>
          <a:blip r:embed="rId2"/>
          <a:stretch>
            <a:fillRect/>
          </a:stretch>
        </p:blipFill>
        <p:spPr>
          <a:xfrm>
            <a:off x="5350764" y="3197352"/>
            <a:ext cx="2633472" cy="1682496"/>
          </a:xfrm>
          <a:noFill/>
          <a:ln w="28575">
            <a:solidFill>
              <a:srgbClr val="333399"/>
            </a:solidFill>
          </a:ln>
        </p:spPr>
      </p:pic>
      <p:sp>
        <p:nvSpPr>
          <p:cNvPr id="6" name="Date Placeholder 5"/>
          <p:cNvSpPr>
            <a:spLocks noGrp="1"/>
          </p:cNvSpPr>
          <p:nvPr>
            <p:ph type="dt" sz="half" idx="10"/>
          </p:nvPr>
        </p:nvSpPr>
        <p:spPr/>
        <p:txBody>
          <a:bodyPr/>
          <a:lstStyle/>
          <a:p>
            <a:pPr>
              <a:defRPr/>
            </a:pPr>
            <a:fld id="{3EACF672-7E47-446A-8459-229AD036D5A7}" type="datetime1">
              <a:rPr lang="en-US" smtClean="0"/>
              <a:pPr>
                <a:defRPr/>
              </a:pPr>
              <a:t>3/28/2023</a:t>
            </a:fld>
            <a:endParaRPr lang="en-IN"/>
          </a:p>
        </p:txBody>
      </p:sp>
      <p:sp>
        <p:nvSpPr>
          <p:cNvPr id="5" name="Slide Number Placeholder 6"/>
          <p:cNvSpPr>
            <a:spLocks noGrp="1"/>
          </p:cNvSpPr>
          <p:nvPr>
            <p:ph type="sldNum" sz="quarter" idx="12"/>
          </p:nvPr>
        </p:nvSpPr>
        <p:spPr/>
        <p:txBody>
          <a:bodyPr/>
          <a:lstStyle/>
          <a:p>
            <a:pPr>
              <a:defRPr/>
            </a:pPr>
            <a:fld id="{5B903D11-951A-40C5-9E24-74719BD0A48F}" type="slidenum">
              <a:rPr lang="en-IN"/>
              <a:pPr>
                <a:defRPr/>
              </a:pPr>
              <a:t>8</a:t>
            </a:fld>
            <a:endParaRPr lang="en-IN"/>
          </a:p>
        </p:txBody>
      </p:sp>
    </p:spTree>
    <p:extLst>
      <p:ext uri="{BB962C8B-B14F-4D97-AF65-F5344CB8AC3E}">
        <p14:creationId xmlns:p14="http://schemas.microsoft.com/office/powerpoint/2010/main" val="2976082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a:xfrm>
            <a:off x="990600" y="457200"/>
            <a:ext cx="8153400" cy="5943600"/>
          </a:xfrm>
        </p:spPr>
        <p:txBody>
          <a:bodyPr/>
          <a:lstStyle/>
          <a:p>
            <a:pPr eaLnBrk="1" hangingPunct="1">
              <a:lnSpc>
                <a:spcPct val="80000"/>
              </a:lnSpc>
              <a:buFont typeface="Wingdings" pitchFamily="2" charset="2"/>
              <a:buNone/>
              <a:defRPr/>
            </a:pPr>
            <a:r>
              <a:rPr lang="en-US" dirty="0"/>
              <a:t>                        </a:t>
            </a:r>
            <a:r>
              <a:rPr lang="en-US" b="1" u="sng" dirty="0">
                <a:solidFill>
                  <a:schemeClr val="accent3">
                    <a:lumMod val="75000"/>
                  </a:schemeClr>
                </a:solidFill>
              </a:rPr>
              <a:t>REMEDY</a:t>
            </a:r>
          </a:p>
          <a:p>
            <a:pPr eaLnBrk="1" hangingPunct="1">
              <a:lnSpc>
                <a:spcPct val="80000"/>
              </a:lnSpc>
              <a:defRPr/>
            </a:pPr>
            <a:endParaRPr lang="en-US" dirty="0"/>
          </a:p>
          <a:p>
            <a:pPr eaLnBrk="1" hangingPunct="1">
              <a:lnSpc>
                <a:spcPct val="80000"/>
              </a:lnSpc>
              <a:buClrTx/>
              <a:defRPr/>
            </a:pPr>
            <a:r>
              <a:rPr lang="en-US" dirty="0"/>
              <a:t>Proper finishing and polishing of restorations. </a:t>
            </a:r>
          </a:p>
          <a:p>
            <a:pPr>
              <a:lnSpc>
                <a:spcPct val="80000"/>
              </a:lnSpc>
              <a:buClrTx/>
              <a:buNone/>
              <a:defRPr/>
            </a:pPr>
            <a:endParaRPr lang="en-US" dirty="0"/>
          </a:p>
          <a:p>
            <a:pPr eaLnBrk="1" hangingPunct="1">
              <a:lnSpc>
                <a:spcPct val="80000"/>
              </a:lnSpc>
              <a:buClrTx/>
              <a:defRPr/>
            </a:pPr>
            <a:r>
              <a:rPr lang="en-US" dirty="0"/>
              <a:t>Maintain proper oral hygiene, clean oral debris regularly.</a:t>
            </a:r>
          </a:p>
          <a:p>
            <a:pPr eaLnBrk="1" hangingPunct="1">
              <a:lnSpc>
                <a:spcPct val="80000"/>
              </a:lnSpc>
              <a:buClrTx/>
              <a:buNone/>
              <a:defRPr/>
            </a:pPr>
            <a:endParaRPr lang="en-US" dirty="0"/>
          </a:p>
          <a:p>
            <a:pPr eaLnBrk="1" hangingPunct="1">
              <a:lnSpc>
                <a:spcPct val="80000"/>
              </a:lnSpc>
              <a:buClrTx/>
              <a:defRPr/>
            </a:pPr>
            <a:r>
              <a:rPr lang="en-US" dirty="0"/>
              <a:t>Avoid conditions conducive to plaque build up</a:t>
            </a:r>
            <a:r>
              <a:rPr lang="en-US" sz="2800" dirty="0"/>
              <a:t>.</a:t>
            </a:r>
          </a:p>
          <a:p>
            <a:pPr eaLnBrk="1" hangingPunct="1">
              <a:lnSpc>
                <a:spcPct val="80000"/>
              </a:lnSpc>
              <a:buFont typeface="Wingdings" pitchFamily="2" charset="2"/>
              <a:buNone/>
              <a:defRPr/>
            </a:pPr>
            <a:endParaRPr lang="en-US" sz="2800" dirty="0"/>
          </a:p>
          <a:p>
            <a:pPr eaLnBrk="1" hangingPunct="1">
              <a:lnSpc>
                <a:spcPct val="80000"/>
              </a:lnSpc>
              <a:defRPr/>
            </a:pPr>
            <a:endParaRPr lang="en-US" sz="2800" dirty="0"/>
          </a:p>
          <a:p>
            <a:pPr eaLnBrk="1" hangingPunct="1">
              <a:lnSpc>
                <a:spcPct val="80000"/>
              </a:lnSpc>
              <a:defRPr/>
            </a:pPr>
            <a:endParaRPr lang="en-IN" sz="2800" dirty="0"/>
          </a:p>
        </p:txBody>
      </p:sp>
      <p:sp>
        <p:nvSpPr>
          <p:cNvPr id="5" name="Date Placeholder 4"/>
          <p:cNvSpPr>
            <a:spLocks noGrp="1"/>
          </p:cNvSpPr>
          <p:nvPr>
            <p:ph type="dt" sz="half" idx="10"/>
          </p:nvPr>
        </p:nvSpPr>
        <p:spPr/>
        <p:txBody>
          <a:bodyPr/>
          <a:lstStyle/>
          <a:p>
            <a:fld id="{D35E43A8-8B9B-4EE9-8427-2EB4E64922CB}" type="datetime1">
              <a:rPr lang="en-US" smtClean="0"/>
              <a:pPr/>
              <a:t>3/28/2023</a:t>
            </a:fld>
            <a:endParaRPr lang="en-US"/>
          </a:p>
        </p:txBody>
      </p:sp>
      <p:sp>
        <p:nvSpPr>
          <p:cNvPr id="4" name="Slide Number Placeholder 5"/>
          <p:cNvSpPr>
            <a:spLocks noGrp="1"/>
          </p:cNvSpPr>
          <p:nvPr>
            <p:ph type="sldNum" sz="quarter" idx="12"/>
          </p:nvPr>
        </p:nvSpPr>
        <p:spPr/>
        <p:txBody>
          <a:bodyPr/>
          <a:lstStyle/>
          <a:p>
            <a:pPr>
              <a:defRPr/>
            </a:pPr>
            <a:fld id="{8111477C-EFBF-4581-8EAC-F28C9E0CE8F9}" type="slidenum">
              <a:rPr lang="en-IN"/>
              <a:pPr>
                <a:defRPr/>
              </a:pPr>
              <a:t>9</a:t>
            </a:fld>
            <a:endParaRPr lang="en-IN"/>
          </a:p>
        </p:txBody>
      </p:sp>
    </p:spTree>
    <p:extLst>
      <p:ext uri="{BB962C8B-B14F-4D97-AF65-F5344CB8AC3E}">
        <p14:creationId xmlns:p14="http://schemas.microsoft.com/office/powerpoint/2010/main" val="3952644802"/>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TotalTime>
  <Words>1869</Words>
  <Application>Microsoft Office PowerPoint</Application>
  <PresentationFormat>On-screen Show (4:3)</PresentationFormat>
  <Paragraphs>269</Paragraphs>
  <Slides>33</Slides>
  <Notes>0</Notes>
  <HiddenSlides>7</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Gill Sans MT</vt:lpstr>
      <vt:lpstr>Monotype Corsiva</vt:lpstr>
      <vt:lpstr>Symbol</vt:lpstr>
      <vt:lpstr>Times New Roman</vt:lpstr>
      <vt:lpstr>Verdana</vt:lpstr>
      <vt:lpstr>Wingdings</vt:lpstr>
      <vt:lpstr>Wingdings 2</vt:lpstr>
      <vt:lpstr>Solstice</vt:lpstr>
      <vt:lpstr>RUNGTA COLLEGE OF DENTAL SCIENCES AND RESEARCH</vt:lpstr>
      <vt:lpstr>Specific learning Objectives   </vt:lpstr>
      <vt:lpstr>             CONTENTS</vt:lpstr>
      <vt:lpstr>HETEROGENEOUS SURFACE                  CORROSION</vt:lpstr>
      <vt:lpstr>PowerPoint Presentation</vt:lpstr>
      <vt:lpstr>PowerPoint Presentation</vt:lpstr>
      <vt:lpstr>     CONCENTRATION CELL CORROSION</vt:lpstr>
      <vt:lpstr>PowerPoint Presentation</vt:lpstr>
      <vt:lpstr>PowerPoint Presentation</vt:lpstr>
      <vt:lpstr>   STRESS CORROSION</vt:lpstr>
      <vt:lpstr>PowerPoint Presentation</vt:lpstr>
      <vt:lpstr>PowerPoint Presentation</vt:lpstr>
      <vt:lpstr>       PITTING CORROSION</vt:lpstr>
      <vt:lpstr>TARNISH &amp; CORROSION OF INDIVIDUAL           MATERIALS </vt:lpstr>
      <vt:lpstr>AMALGAM </vt:lpstr>
      <vt:lpstr>PowerPoint Presentation</vt:lpstr>
      <vt:lpstr>PowerPoint Presentation</vt:lpstr>
      <vt:lpstr>PowerPoint Presentation</vt:lpstr>
      <vt:lpstr>     NOBLE METAL ALLOYS</vt:lpstr>
      <vt:lpstr>BASE METAL ALLOYS </vt:lpstr>
      <vt:lpstr>MEASUREMENT OF CORROSION</vt:lpstr>
      <vt:lpstr>Scanning Electrochemical Microscope (SECM) </vt:lpstr>
      <vt:lpstr>METHODS TO MINIMIZE CORROSION</vt:lpstr>
      <vt:lpstr>PowerPoint Presentation</vt:lpstr>
      <vt:lpstr>PowerPoint Presentation</vt:lpstr>
      <vt:lpstr> PROTECTION AGAINST GALVANISM</vt:lpstr>
      <vt:lpstr>PowerPoint Presentation</vt:lpstr>
      <vt:lpstr>               VARNISH</vt:lpstr>
      <vt:lpstr>Take home message </vt:lpstr>
      <vt:lpstr>QUESTIONS</vt:lpstr>
      <vt:lpstr>SUGGESTED READING</vt:lpstr>
      <vt:lpstr>                     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RUNGTA COLLEGE OF DENTAL SCIENCES AND RESEARCH</dc:title>
  <dc:creator>wadighare</dc:creator>
  <cp:lastModifiedBy>rungta</cp:lastModifiedBy>
  <cp:revision>4</cp:revision>
  <dcterms:created xsi:type="dcterms:W3CDTF">2022-07-31T15:56:42Z</dcterms:created>
  <dcterms:modified xsi:type="dcterms:W3CDTF">2023-03-28T05:33:52Z</dcterms:modified>
</cp:coreProperties>
</file>